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4" r:id="rId3"/>
    <p:sldId id="276" r:id="rId4"/>
    <p:sldId id="257" r:id="rId5"/>
    <p:sldId id="277" r:id="rId6"/>
    <p:sldId id="280" r:id="rId7"/>
    <p:sldId id="262" r:id="rId8"/>
    <p:sldId id="278" r:id="rId9"/>
    <p:sldId id="263" r:id="rId10"/>
    <p:sldId id="261" r:id="rId11"/>
    <p:sldId id="264" r:id="rId12"/>
    <p:sldId id="279" r:id="rId13"/>
    <p:sldId id="283" r:id="rId14"/>
    <p:sldId id="266" r:id="rId15"/>
    <p:sldId id="265" r:id="rId16"/>
    <p:sldId id="269" r:id="rId17"/>
    <p:sldId id="260" r:id="rId18"/>
    <p:sldId id="271" r:id="rId19"/>
    <p:sldId id="272" r:id="rId20"/>
    <p:sldId id="273" r:id="rId21"/>
    <p:sldId id="281" r:id="rId22"/>
    <p:sldId id="285" r:id="rId23"/>
    <p:sldId id="275" r:id="rId24"/>
    <p:sldId id="2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1B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71" autoAdjust="0"/>
    <p:restoredTop sz="94660"/>
  </p:normalViewPr>
  <p:slideViewPr>
    <p:cSldViewPr snapToGrid="0">
      <p:cViewPr varScale="1">
        <p:scale>
          <a:sx n="114" d="100"/>
          <a:sy n="114" d="100"/>
        </p:scale>
        <p:origin x="53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C111A-66AB-4D64-BEFA-D8895549B9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45D3148-E763-480D-AB28-03E31981D2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66FCE32-5E77-43A5-A9EB-12B7F85063D6}"/>
              </a:ext>
            </a:extLst>
          </p:cNvPr>
          <p:cNvSpPr>
            <a:spLocks noGrp="1"/>
          </p:cNvSpPr>
          <p:nvPr>
            <p:ph type="dt" sz="half" idx="10"/>
          </p:nvPr>
        </p:nvSpPr>
        <p:spPr/>
        <p:txBody>
          <a:bodyPr/>
          <a:lstStyle/>
          <a:p>
            <a:fld id="{62F3E30F-7A75-424B-A2DA-2311828201AB}" type="datetimeFigureOut">
              <a:rPr lang="en-GB" smtClean="0"/>
              <a:t>30/07/2019</a:t>
            </a:fld>
            <a:endParaRPr lang="en-GB"/>
          </a:p>
        </p:txBody>
      </p:sp>
      <p:sp>
        <p:nvSpPr>
          <p:cNvPr id="5" name="Footer Placeholder 4">
            <a:extLst>
              <a:ext uri="{FF2B5EF4-FFF2-40B4-BE49-F238E27FC236}">
                <a16:creationId xmlns:a16="http://schemas.microsoft.com/office/drawing/2014/main" id="{3A8B84E7-DF4A-4288-89E8-5332BC5888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94CBC8-B528-489C-9BAA-17EDB7D02342}"/>
              </a:ext>
            </a:extLst>
          </p:cNvPr>
          <p:cNvSpPr>
            <a:spLocks noGrp="1"/>
          </p:cNvSpPr>
          <p:nvPr>
            <p:ph type="sldNum" sz="quarter" idx="12"/>
          </p:nvPr>
        </p:nvSpPr>
        <p:spPr/>
        <p:txBody>
          <a:bodyPr/>
          <a:lstStyle/>
          <a:p>
            <a:fld id="{44F2AD00-6135-4B9F-8CDB-7E0447FF494F}" type="slidenum">
              <a:rPr lang="en-GB" smtClean="0"/>
              <a:t>‹#›</a:t>
            </a:fld>
            <a:endParaRPr lang="en-GB"/>
          </a:p>
        </p:txBody>
      </p:sp>
    </p:spTree>
    <p:extLst>
      <p:ext uri="{BB962C8B-B14F-4D97-AF65-F5344CB8AC3E}">
        <p14:creationId xmlns:p14="http://schemas.microsoft.com/office/powerpoint/2010/main" val="3904909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BEF4D-27F0-439A-B39D-F3B47317196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E37FE4-1141-496C-9C11-540BE145AA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CCABB6-0373-4A95-8219-F832B8C5576F}"/>
              </a:ext>
            </a:extLst>
          </p:cNvPr>
          <p:cNvSpPr>
            <a:spLocks noGrp="1"/>
          </p:cNvSpPr>
          <p:nvPr>
            <p:ph type="dt" sz="half" idx="10"/>
          </p:nvPr>
        </p:nvSpPr>
        <p:spPr/>
        <p:txBody>
          <a:bodyPr/>
          <a:lstStyle/>
          <a:p>
            <a:fld id="{62F3E30F-7A75-424B-A2DA-2311828201AB}" type="datetimeFigureOut">
              <a:rPr lang="en-GB" smtClean="0"/>
              <a:t>30/07/2019</a:t>
            </a:fld>
            <a:endParaRPr lang="en-GB"/>
          </a:p>
        </p:txBody>
      </p:sp>
      <p:sp>
        <p:nvSpPr>
          <p:cNvPr id="5" name="Footer Placeholder 4">
            <a:extLst>
              <a:ext uri="{FF2B5EF4-FFF2-40B4-BE49-F238E27FC236}">
                <a16:creationId xmlns:a16="http://schemas.microsoft.com/office/drawing/2014/main" id="{5F0E2C22-1F3A-4809-80FB-C7A461761A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64C669-0333-414F-865B-5C5BCE79B63A}"/>
              </a:ext>
            </a:extLst>
          </p:cNvPr>
          <p:cNvSpPr>
            <a:spLocks noGrp="1"/>
          </p:cNvSpPr>
          <p:nvPr>
            <p:ph type="sldNum" sz="quarter" idx="12"/>
          </p:nvPr>
        </p:nvSpPr>
        <p:spPr/>
        <p:txBody>
          <a:bodyPr/>
          <a:lstStyle/>
          <a:p>
            <a:fld id="{44F2AD00-6135-4B9F-8CDB-7E0447FF494F}" type="slidenum">
              <a:rPr lang="en-GB" smtClean="0"/>
              <a:t>‹#›</a:t>
            </a:fld>
            <a:endParaRPr lang="en-GB"/>
          </a:p>
        </p:txBody>
      </p:sp>
    </p:spTree>
    <p:extLst>
      <p:ext uri="{BB962C8B-B14F-4D97-AF65-F5344CB8AC3E}">
        <p14:creationId xmlns:p14="http://schemas.microsoft.com/office/powerpoint/2010/main" val="2114022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BDE168-A227-4EED-8F25-9FD530CAEFE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D746233-8BAB-45F7-BA5E-2AEE956B61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AB0749-532C-40CF-9A25-68AE467A41DB}"/>
              </a:ext>
            </a:extLst>
          </p:cNvPr>
          <p:cNvSpPr>
            <a:spLocks noGrp="1"/>
          </p:cNvSpPr>
          <p:nvPr>
            <p:ph type="dt" sz="half" idx="10"/>
          </p:nvPr>
        </p:nvSpPr>
        <p:spPr/>
        <p:txBody>
          <a:bodyPr/>
          <a:lstStyle/>
          <a:p>
            <a:fld id="{62F3E30F-7A75-424B-A2DA-2311828201AB}" type="datetimeFigureOut">
              <a:rPr lang="en-GB" smtClean="0"/>
              <a:t>30/07/2019</a:t>
            </a:fld>
            <a:endParaRPr lang="en-GB"/>
          </a:p>
        </p:txBody>
      </p:sp>
      <p:sp>
        <p:nvSpPr>
          <p:cNvPr id="5" name="Footer Placeholder 4">
            <a:extLst>
              <a:ext uri="{FF2B5EF4-FFF2-40B4-BE49-F238E27FC236}">
                <a16:creationId xmlns:a16="http://schemas.microsoft.com/office/drawing/2014/main" id="{1D54A4F8-67D0-441A-855D-8F3515881D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BC880B-558D-46C4-9AE9-D273FAC3A930}"/>
              </a:ext>
            </a:extLst>
          </p:cNvPr>
          <p:cNvSpPr>
            <a:spLocks noGrp="1"/>
          </p:cNvSpPr>
          <p:nvPr>
            <p:ph type="sldNum" sz="quarter" idx="12"/>
          </p:nvPr>
        </p:nvSpPr>
        <p:spPr/>
        <p:txBody>
          <a:bodyPr/>
          <a:lstStyle/>
          <a:p>
            <a:fld id="{44F2AD00-6135-4B9F-8CDB-7E0447FF494F}" type="slidenum">
              <a:rPr lang="en-GB" smtClean="0"/>
              <a:t>‹#›</a:t>
            </a:fld>
            <a:endParaRPr lang="en-GB"/>
          </a:p>
        </p:txBody>
      </p:sp>
    </p:spTree>
    <p:extLst>
      <p:ext uri="{BB962C8B-B14F-4D97-AF65-F5344CB8AC3E}">
        <p14:creationId xmlns:p14="http://schemas.microsoft.com/office/powerpoint/2010/main" val="2600214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564B8-3D75-407E-8069-AD1B770FFE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CC63AE-B3FB-4B16-884F-62EB608827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42DE39-0124-4067-83CB-18C205A8C578}"/>
              </a:ext>
            </a:extLst>
          </p:cNvPr>
          <p:cNvSpPr>
            <a:spLocks noGrp="1"/>
          </p:cNvSpPr>
          <p:nvPr>
            <p:ph type="dt" sz="half" idx="10"/>
          </p:nvPr>
        </p:nvSpPr>
        <p:spPr/>
        <p:txBody>
          <a:bodyPr/>
          <a:lstStyle/>
          <a:p>
            <a:fld id="{62F3E30F-7A75-424B-A2DA-2311828201AB}" type="datetimeFigureOut">
              <a:rPr lang="en-GB" smtClean="0"/>
              <a:t>30/07/2019</a:t>
            </a:fld>
            <a:endParaRPr lang="en-GB"/>
          </a:p>
        </p:txBody>
      </p:sp>
      <p:sp>
        <p:nvSpPr>
          <p:cNvPr id="5" name="Footer Placeholder 4">
            <a:extLst>
              <a:ext uri="{FF2B5EF4-FFF2-40B4-BE49-F238E27FC236}">
                <a16:creationId xmlns:a16="http://schemas.microsoft.com/office/drawing/2014/main" id="{5F40CB54-C523-4365-8987-8C66783876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C14CB4-6C84-45A6-8EA7-982F771AEBF1}"/>
              </a:ext>
            </a:extLst>
          </p:cNvPr>
          <p:cNvSpPr>
            <a:spLocks noGrp="1"/>
          </p:cNvSpPr>
          <p:nvPr>
            <p:ph type="sldNum" sz="quarter" idx="12"/>
          </p:nvPr>
        </p:nvSpPr>
        <p:spPr/>
        <p:txBody>
          <a:bodyPr/>
          <a:lstStyle/>
          <a:p>
            <a:fld id="{44F2AD00-6135-4B9F-8CDB-7E0447FF494F}" type="slidenum">
              <a:rPr lang="en-GB" smtClean="0"/>
              <a:t>‹#›</a:t>
            </a:fld>
            <a:endParaRPr lang="en-GB"/>
          </a:p>
        </p:txBody>
      </p:sp>
    </p:spTree>
    <p:extLst>
      <p:ext uri="{BB962C8B-B14F-4D97-AF65-F5344CB8AC3E}">
        <p14:creationId xmlns:p14="http://schemas.microsoft.com/office/powerpoint/2010/main" val="1119355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EEBB-4D10-4483-90B6-C745A592D2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0B9F275-2DCC-4B01-83C9-8254E9695F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F66DA3-87A8-4260-BD9B-35EFD89D7005}"/>
              </a:ext>
            </a:extLst>
          </p:cNvPr>
          <p:cNvSpPr>
            <a:spLocks noGrp="1"/>
          </p:cNvSpPr>
          <p:nvPr>
            <p:ph type="dt" sz="half" idx="10"/>
          </p:nvPr>
        </p:nvSpPr>
        <p:spPr/>
        <p:txBody>
          <a:bodyPr/>
          <a:lstStyle/>
          <a:p>
            <a:fld id="{62F3E30F-7A75-424B-A2DA-2311828201AB}" type="datetimeFigureOut">
              <a:rPr lang="en-GB" smtClean="0"/>
              <a:t>30/07/2019</a:t>
            </a:fld>
            <a:endParaRPr lang="en-GB"/>
          </a:p>
        </p:txBody>
      </p:sp>
      <p:sp>
        <p:nvSpPr>
          <p:cNvPr id="5" name="Footer Placeholder 4">
            <a:extLst>
              <a:ext uri="{FF2B5EF4-FFF2-40B4-BE49-F238E27FC236}">
                <a16:creationId xmlns:a16="http://schemas.microsoft.com/office/drawing/2014/main" id="{A7250C25-C2AF-4903-947F-183FA6D1EE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D87E72-45B6-4BB3-A458-AEBE0C0DE71B}"/>
              </a:ext>
            </a:extLst>
          </p:cNvPr>
          <p:cNvSpPr>
            <a:spLocks noGrp="1"/>
          </p:cNvSpPr>
          <p:nvPr>
            <p:ph type="sldNum" sz="quarter" idx="12"/>
          </p:nvPr>
        </p:nvSpPr>
        <p:spPr/>
        <p:txBody>
          <a:bodyPr/>
          <a:lstStyle/>
          <a:p>
            <a:fld id="{44F2AD00-6135-4B9F-8CDB-7E0447FF494F}" type="slidenum">
              <a:rPr lang="en-GB" smtClean="0"/>
              <a:t>‹#›</a:t>
            </a:fld>
            <a:endParaRPr lang="en-GB"/>
          </a:p>
        </p:txBody>
      </p:sp>
    </p:spTree>
    <p:extLst>
      <p:ext uri="{BB962C8B-B14F-4D97-AF65-F5344CB8AC3E}">
        <p14:creationId xmlns:p14="http://schemas.microsoft.com/office/powerpoint/2010/main" val="2917244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6585F-66E9-401C-9D96-2BB830069E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596124-BC5A-4050-B3D0-35383D6192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BC8FBBB-94AD-4708-BC57-3DCDF6AABC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6D577B-2802-4D6A-A30E-19AAB0EBC615}"/>
              </a:ext>
            </a:extLst>
          </p:cNvPr>
          <p:cNvSpPr>
            <a:spLocks noGrp="1"/>
          </p:cNvSpPr>
          <p:nvPr>
            <p:ph type="dt" sz="half" idx="10"/>
          </p:nvPr>
        </p:nvSpPr>
        <p:spPr/>
        <p:txBody>
          <a:bodyPr/>
          <a:lstStyle/>
          <a:p>
            <a:fld id="{62F3E30F-7A75-424B-A2DA-2311828201AB}" type="datetimeFigureOut">
              <a:rPr lang="en-GB" smtClean="0"/>
              <a:t>30/07/2019</a:t>
            </a:fld>
            <a:endParaRPr lang="en-GB"/>
          </a:p>
        </p:txBody>
      </p:sp>
      <p:sp>
        <p:nvSpPr>
          <p:cNvPr id="6" name="Footer Placeholder 5">
            <a:extLst>
              <a:ext uri="{FF2B5EF4-FFF2-40B4-BE49-F238E27FC236}">
                <a16:creationId xmlns:a16="http://schemas.microsoft.com/office/drawing/2014/main" id="{747E085E-9AF4-452D-BC7F-19A1B8E49F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A54EF3B-5A95-4264-B251-F8A894BFE70D}"/>
              </a:ext>
            </a:extLst>
          </p:cNvPr>
          <p:cNvSpPr>
            <a:spLocks noGrp="1"/>
          </p:cNvSpPr>
          <p:nvPr>
            <p:ph type="sldNum" sz="quarter" idx="12"/>
          </p:nvPr>
        </p:nvSpPr>
        <p:spPr/>
        <p:txBody>
          <a:bodyPr/>
          <a:lstStyle/>
          <a:p>
            <a:fld id="{44F2AD00-6135-4B9F-8CDB-7E0447FF494F}" type="slidenum">
              <a:rPr lang="en-GB" smtClean="0"/>
              <a:t>‹#›</a:t>
            </a:fld>
            <a:endParaRPr lang="en-GB"/>
          </a:p>
        </p:txBody>
      </p:sp>
    </p:spTree>
    <p:extLst>
      <p:ext uri="{BB962C8B-B14F-4D97-AF65-F5344CB8AC3E}">
        <p14:creationId xmlns:p14="http://schemas.microsoft.com/office/powerpoint/2010/main" val="2745034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86623-66D7-4261-9322-BAAD7E7B9D0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E81C06E-D460-48AC-838E-039AC62C56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F1B6E9-0E80-4115-8ACB-B1455FE03C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DBE48B8-C4ED-49BA-B2C6-8C5FDBFC70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9E5643-8987-4710-8BA0-C6ED37A17B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9F823A2-44D3-4252-8C40-191A36579054}"/>
              </a:ext>
            </a:extLst>
          </p:cNvPr>
          <p:cNvSpPr>
            <a:spLocks noGrp="1"/>
          </p:cNvSpPr>
          <p:nvPr>
            <p:ph type="dt" sz="half" idx="10"/>
          </p:nvPr>
        </p:nvSpPr>
        <p:spPr/>
        <p:txBody>
          <a:bodyPr/>
          <a:lstStyle/>
          <a:p>
            <a:fld id="{62F3E30F-7A75-424B-A2DA-2311828201AB}" type="datetimeFigureOut">
              <a:rPr lang="en-GB" smtClean="0"/>
              <a:t>30/07/2019</a:t>
            </a:fld>
            <a:endParaRPr lang="en-GB"/>
          </a:p>
        </p:txBody>
      </p:sp>
      <p:sp>
        <p:nvSpPr>
          <p:cNvPr id="8" name="Footer Placeholder 7">
            <a:extLst>
              <a:ext uri="{FF2B5EF4-FFF2-40B4-BE49-F238E27FC236}">
                <a16:creationId xmlns:a16="http://schemas.microsoft.com/office/drawing/2014/main" id="{46C23389-3E4E-4FE8-8EE0-7B0311949BE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CADF1D3-A741-4E55-956C-7FFB80FCD2B8}"/>
              </a:ext>
            </a:extLst>
          </p:cNvPr>
          <p:cNvSpPr>
            <a:spLocks noGrp="1"/>
          </p:cNvSpPr>
          <p:nvPr>
            <p:ph type="sldNum" sz="quarter" idx="12"/>
          </p:nvPr>
        </p:nvSpPr>
        <p:spPr/>
        <p:txBody>
          <a:bodyPr/>
          <a:lstStyle/>
          <a:p>
            <a:fld id="{44F2AD00-6135-4B9F-8CDB-7E0447FF494F}" type="slidenum">
              <a:rPr lang="en-GB" smtClean="0"/>
              <a:t>‹#›</a:t>
            </a:fld>
            <a:endParaRPr lang="en-GB"/>
          </a:p>
        </p:txBody>
      </p:sp>
    </p:spTree>
    <p:extLst>
      <p:ext uri="{BB962C8B-B14F-4D97-AF65-F5344CB8AC3E}">
        <p14:creationId xmlns:p14="http://schemas.microsoft.com/office/powerpoint/2010/main" val="2920280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2705C-49D2-4141-8FC6-B9BFAE8FACB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DA777B9-2E72-4E40-BCFC-D8CB26D086ED}"/>
              </a:ext>
            </a:extLst>
          </p:cNvPr>
          <p:cNvSpPr>
            <a:spLocks noGrp="1"/>
          </p:cNvSpPr>
          <p:nvPr>
            <p:ph type="dt" sz="half" idx="10"/>
          </p:nvPr>
        </p:nvSpPr>
        <p:spPr/>
        <p:txBody>
          <a:bodyPr/>
          <a:lstStyle/>
          <a:p>
            <a:fld id="{62F3E30F-7A75-424B-A2DA-2311828201AB}" type="datetimeFigureOut">
              <a:rPr lang="en-GB" smtClean="0"/>
              <a:t>30/07/2019</a:t>
            </a:fld>
            <a:endParaRPr lang="en-GB"/>
          </a:p>
        </p:txBody>
      </p:sp>
      <p:sp>
        <p:nvSpPr>
          <p:cNvPr id="4" name="Footer Placeholder 3">
            <a:extLst>
              <a:ext uri="{FF2B5EF4-FFF2-40B4-BE49-F238E27FC236}">
                <a16:creationId xmlns:a16="http://schemas.microsoft.com/office/drawing/2014/main" id="{F1179D72-BDEB-4B12-A2B9-9889F10769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C927E08-F3A1-4379-9A2B-EA281818FAF7}"/>
              </a:ext>
            </a:extLst>
          </p:cNvPr>
          <p:cNvSpPr>
            <a:spLocks noGrp="1"/>
          </p:cNvSpPr>
          <p:nvPr>
            <p:ph type="sldNum" sz="quarter" idx="12"/>
          </p:nvPr>
        </p:nvSpPr>
        <p:spPr/>
        <p:txBody>
          <a:bodyPr/>
          <a:lstStyle/>
          <a:p>
            <a:fld id="{44F2AD00-6135-4B9F-8CDB-7E0447FF494F}" type="slidenum">
              <a:rPr lang="en-GB" smtClean="0"/>
              <a:t>‹#›</a:t>
            </a:fld>
            <a:endParaRPr lang="en-GB"/>
          </a:p>
        </p:txBody>
      </p:sp>
    </p:spTree>
    <p:extLst>
      <p:ext uri="{BB962C8B-B14F-4D97-AF65-F5344CB8AC3E}">
        <p14:creationId xmlns:p14="http://schemas.microsoft.com/office/powerpoint/2010/main" val="2692671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730154-8A06-42DB-994E-6B5C441E8E47}"/>
              </a:ext>
            </a:extLst>
          </p:cNvPr>
          <p:cNvSpPr>
            <a:spLocks noGrp="1"/>
          </p:cNvSpPr>
          <p:nvPr>
            <p:ph type="dt" sz="half" idx="10"/>
          </p:nvPr>
        </p:nvSpPr>
        <p:spPr/>
        <p:txBody>
          <a:bodyPr/>
          <a:lstStyle/>
          <a:p>
            <a:fld id="{62F3E30F-7A75-424B-A2DA-2311828201AB}" type="datetimeFigureOut">
              <a:rPr lang="en-GB" smtClean="0"/>
              <a:t>30/07/2019</a:t>
            </a:fld>
            <a:endParaRPr lang="en-GB"/>
          </a:p>
        </p:txBody>
      </p:sp>
      <p:sp>
        <p:nvSpPr>
          <p:cNvPr id="3" name="Footer Placeholder 2">
            <a:extLst>
              <a:ext uri="{FF2B5EF4-FFF2-40B4-BE49-F238E27FC236}">
                <a16:creationId xmlns:a16="http://schemas.microsoft.com/office/drawing/2014/main" id="{23022383-B0EE-42EC-B783-C1BD1C29065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4DCBB75-CA35-4DB8-8D08-1668A1454EC6}"/>
              </a:ext>
            </a:extLst>
          </p:cNvPr>
          <p:cNvSpPr>
            <a:spLocks noGrp="1"/>
          </p:cNvSpPr>
          <p:nvPr>
            <p:ph type="sldNum" sz="quarter" idx="12"/>
          </p:nvPr>
        </p:nvSpPr>
        <p:spPr/>
        <p:txBody>
          <a:bodyPr/>
          <a:lstStyle/>
          <a:p>
            <a:fld id="{44F2AD00-6135-4B9F-8CDB-7E0447FF494F}" type="slidenum">
              <a:rPr lang="en-GB" smtClean="0"/>
              <a:t>‹#›</a:t>
            </a:fld>
            <a:endParaRPr lang="en-GB"/>
          </a:p>
        </p:txBody>
      </p:sp>
    </p:spTree>
    <p:extLst>
      <p:ext uri="{BB962C8B-B14F-4D97-AF65-F5344CB8AC3E}">
        <p14:creationId xmlns:p14="http://schemas.microsoft.com/office/powerpoint/2010/main" val="656866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B416-4907-4546-9194-65284E2522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B3FF2C9-A248-4766-9815-03DC23D15E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507C58F-1522-44BB-9689-EDDCF641B4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89E3C9-0209-4340-AB49-51FCBE87C9E1}"/>
              </a:ext>
            </a:extLst>
          </p:cNvPr>
          <p:cNvSpPr>
            <a:spLocks noGrp="1"/>
          </p:cNvSpPr>
          <p:nvPr>
            <p:ph type="dt" sz="half" idx="10"/>
          </p:nvPr>
        </p:nvSpPr>
        <p:spPr/>
        <p:txBody>
          <a:bodyPr/>
          <a:lstStyle/>
          <a:p>
            <a:fld id="{62F3E30F-7A75-424B-A2DA-2311828201AB}" type="datetimeFigureOut">
              <a:rPr lang="en-GB" smtClean="0"/>
              <a:t>30/07/2019</a:t>
            </a:fld>
            <a:endParaRPr lang="en-GB"/>
          </a:p>
        </p:txBody>
      </p:sp>
      <p:sp>
        <p:nvSpPr>
          <p:cNvPr id="6" name="Footer Placeholder 5">
            <a:extLst>
              <a:ext uri="{FF2B5EF4-FFF2-40B4-BE49-F238E27FC236}">
                <a16:creationId xmlns:a16="http://schemas.microsoft.com/office/drawing/2014/main" id="{B57FD1CF-F489-474E-B386-A9C1DE6A02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78A1F1-D195-44E4-916E-0DA92AB30A30}"/>
              </a:ext>
            </a:extLst>
          </p:cNvPr>
          <p:cNvSpPr>
            <a:spLocks noGrp="1"/>
          </p:cNvSpPr>
          <p:nvPr>
            <p:ph type="sldNum" sz="quarter" idx="12"/>
          </p:nvPr>
        </p:nvSpPr>
        <p:spPr/>
        <p:txBody>
          <a:bodyPr/>
          <a:lstStyle/>
          <a:p>
            <a:fld id="{44F2AD00-6135-4B9F-8CDB-7E0447FF494F}" type="slidenum">
              <a:rPr lang="en-GB" smtClean="0"/>
              <a:t>‹#›</a:t>
            </a:fld>
            <a:endParaRPr lang="en-GB"/>
          </a:p>
        </p:txBody>
      </p:sp>
    </p:spTree>
    <p:extLst>
      <p:ext uri="{BB962C8B-B14F-4D97-AF65-F5344CB8AC3E}">
        <p14:creationId xmlns:p14="http://schemas.microsoft.com/office/powerpoint/2010/main" val="1154947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F283-E11A-4AEF-A9C2-084D26FA7D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7B81C8E-6136-4CB7-B867-35F203F07D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0A17EF8-7A6B-40BE-AD52-05092EC30E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F2A3F9-ADB3-42FF-8252-D93F36792E5D}"/>
              </a:ext>
            </a:extLst>
          </p:cNvPr>
          <p:cNvSpPr>
            <a:spLocks noGrp="1"/>
          </p:cNvSpPr>
          <p:nvPr>
            <p:ph type="dt" sz="half" idx="10"/>
          </p:nvPr>
        </p:nvSpPr>
        <p:spPr/>
        <p:txBody>
          <a:bodyPr/>
          <a:lstStyle/>
          <a:p>
            <a:fld id="{62F3E30F-7A75-424B-A2DA-2311828201AB}" type="datetimeFigureOut">
              <a:rPr lang="en-GB" smtClean="0"/>
              <a:t>30/07/2019</a:t>
            </a:fld>
            <a:endParaRPr lang="en-GB"/>
          </a:p>
        </p:txBody>
      </p:sp>
      <p:sp>
        <p:nvSpPr>
          <p:cNvPr id="6" name="Footer Placeholder 5">
            <a:extLst>
              <a:ext uri="{FF2B5EF4-FFF2-40B4-BE49-F238E27FC236}">
                <a16:creationId xmlns:a16="http://schemas.microsoft.com/office/drawing/2014/main" id="{D2708C02-DBF3-41D1-990E-D0D3C5F054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EFA846-5FCB-4E15-BAF8-BCFF3510701E}"/>
              </a:ext>
            </a:extLst>
          </p:cNvPr>
          <p:cNvSpPr>
            <a:spLocks noGrp="1"/>
          </p:cNvSpPr>
          <p:nvPr>
            <p:ph type="sldNum" sz="quarter" idx="12"/>
          </p:nvPr>
        </p:nvSpPr>
        <p:spPr/>
        <p:txBody>
          <a:bodyPr/>
          <a:lstStyle/>
          <a:p>
            <a:fld id="{44F2AD00-6135-4B9F-8CDB-7E0447FF494F}" type="slidenum">
              <a:rPr lang="en-GB" smtClean="0"/>
              <a:t>‹#›</a:t>
            </a:fld>
            <a:endParaRPr lang="en-GB"/>
          </a:p>
        </p:txBody>
      </p:sp>
    </p:spTree>
    <p:extLst>
      <p:ext uri="{BB962C8B-B14F-4D97-AF65-F5344CB8AC3E}">
        <p14:creationId xmlns:p14="http://schemas.microsoft.com/office/powerpoint/2010/main" val="1234907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094965-1F6B-4B30-BDCE-F34B8B128B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9B78C6-3C19-4143-AA15-7179624C15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57B277-7C30-4FCB-BA37-E520CE870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3E30F-7A75-424B-A2DA-2311828201AB}" type="datetimeFigureOut">
              <a:rPr lang="en-GB" smtClean="0"/>
              <a:t>30/07/2019</a:t>
            </a:fld>
            <a:endParaRPr lang="en-GB"/>
          </a:p>
        </p:txBody>
      </p:sp>
      <p:sp>
        <p:nvSpPr>
          <p:cNvPr id="5" name="Footer Placeholder 4">
            <a:extLst>
              <a:ext uri="{FF2B5EF4-FFF2-40B4-BE49-F238E27FC236}">
                <a16:creationId xmlns:a16="http://schemas.microsoft.com/office/drawing/2014/main" id="{1D0247E3-2ED0-41DB-9D36-EA00A37C73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32C2795-D75E-45ED-8DAA-57470B61E2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2AD00-6135-4B9F-8CDB-7E0447FF494F}" type="slidenum">
              <a:rPr lang="en-GB" smtClean="0"/>
              <a:t>‹#›</a:t>
            </a:fld>
            <a:endParaRPr lang="en-GB"/>
          </a:p>
        </p:txBody>
      </p:sp>
    </p:spTree>
    <p:extLst>
      <p:ext uri="{BB962C8B-B14F-4D97-AF65-F5344CB8AC3E}">
        <p14:creationId xmlns:p14="http://schemas.microsoft.com/office/powerpoint/2010/main" val="2239078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9.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6.png"/><Relationship Id="rId7" Type="http://schemas.openxmlformats.org/officeDocument/2006/relationships/hyperlink" Target="https://www.gla.ac.uk/media/media_511045_en.pdf" TargetMode="External"/><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hyperlink" Target="https://www.gla.ac.uk/media/media_461228_en.pdf" TargetMode="External"/><Relationship Id="rId5" Type="http://schemas.openxmlformats.org/officeDocument/2006/relationships/hyperlink" Target="http://malariacomic.co.uk/" TargetMode="External"/><Relationship Id="rId4" Type="http://schemas.openxmlformats.org/officeDocument/2006/relationships/hyperlink" Target="https://www.gla.ac.uk/media/media_525175_en.pdf" TargetMode="External"/><Relationship Id="rId9"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832C84-21A8-4E24-9F89-FA64E0E4FA1C}"/>
              </a:ext>
            </a:extLst>
          </p:cNvPr>
          <p:cNvPicPr>
            <a:picLocks noChangeAspect="1"/>
          </p:cNvPicPr>
          <p:nvPr/>
        </p:nvPicPr>
        <p:blipFill rotWithShape="1">
          <a:blip r:embed="rId2"/>
          <a:srcRect l="9675" t="20855" r="1848" b="26559"/>
          <a:stretch/>
        </p:blipFill>
        <p:spPr>
          <a:xfrm>
            <a:off x="718930" y="212785"/>
            <a:ext cx="10787270" cy="3604591"/>
          </a:xfrm>
          <a:prstGeom prst="rect">
            <a:avLst/>
          </a:prstGeom>
        </p:spPr>
      </p:pic>
      <p:sp>
        <p:nvSpPr>
          <p:cNvPr id="5" name="TextBox 4">
            <a:extLst>
              <a:ext uri="{FF2B5EF4-FFF2-40B4-BE49-F238E27FC236}">
                <a16:creationId xmlns:a16="http://schemas.microsoft.com/office/drawing/2014/main" id="{E16C7D8E-893F-4AD0-A231-9D2E0873DC68}"/>
              </a:ext>
            </a:extLst>
          </p:cNvPr>
          <p:cNvSpPr txBox="1"/>
          <p:nvPr/>
        </p:nvSpPr>
        <p:spPr>
          <a:xfrm>
            <a:off x="3894482" y="3628594"/>
            <a:ext cx="6082748" cy="1323439"/>
          </a:xfrm>
          <a:prstGeom prst="rect">
            <a:avLst/>
          </a:prstGeom>
          <a:noFill/>
        </p:spPr>
        <p:txBody>
          <a:bodyPr wrap="square" rtlCol="0">
            <a:spAutoFit/>
          </a:bodyPr>
          <a:lstStyle/>
          <a:p>
            <a:r>
              <a:rPr lang="en-GB" sz="8000" b="1" i="1" dirty="0">
                <a:solidFill>
                  <a:srgbClr val="002060"/>
                </a:solidFill>
              </a:rPr>
              <a:t>in</a:t>
            </a:r>
            <a:r>
              <a:rPr lang="en-GB" sz="8000" b="1" i="1" dirty="0">
                <a:solidFill>
                  <a:srgbClr val="00B0F0"/>
                </a:solidFill>
              </a:rPr>
              <a:t> Stitches</a:t>
            </a:r>
          </a:p>
        </p:txBody>
      </p:sp>
      <p:pic>
        <p:nvPicPr>
          <p:cNvPr id="6" name="Picture 5">
            <a:extLst>
              <a:ext uri="{FF2B5EF4-FFF2-40B4-BE49-F238E27FC236}">
                <a16:creationId xmlns:a16="http://schemas.microsoft.com/office/drawing/2014/main" id="{F4E87D6F-1B6B-4787-8AF8-5BDE82511773}"/>
              </a:ext>
            </a:extLst>
          </p:cNvPr>
          <p:cNvPicPr>
            <a:picLocks noChangeAspect="1"/>
          </p:cNvPicPr>
          <p:nvPr/>
        </p:nvPicPr>
        <p:blipFill rotWithShape="1">
          <a:blip r:embed="rId3"/>
          <a:srcRect l="9584" t="37401" r="47292" b="45369"/>
          <a:stretch/>
        </p:blipFill>
        <p:spPr>
          <a:xfrm>
            <a:off x="1037259" y="4873381"/>
            <a:ext cx="5257800" cy="1181100"/>
          </a:xfrm>
          <a:prstGeom prst="rect">
            <a:avLst/>
          </a:prstGeom>
        </p:spPr>
      </p:pic>
      <p:sp>
        <p:nvSpPr>
          <p:cNvPr id="7" name="TextBox 6">
            <a:extLst>
              <a:ext uri="{FF2B5EF4-FFF2-40B4-BE49-F238E27FC236}">
                <a16:creationId xmlns:a16="http://schemas.microsoft.com/office/drawing/2014/main" id="{82A46BAD-1957-408C-A285-364F3D73C8B7}"/>
              </a:ext>
            </a:extLst>
          </p:cNvPr>
          <p:cNvSpPr txBox="1"/>
          <p:nvPr/>
        </p:nvSpPr>
        <p:spPr>
          <a:xfrm>
            <a:off x="6024769" y="4802212"/>
            <a:ext cx="6082748" cy="1323439"/>
          </a:xfrm>
          <a:prstGeom prst="rect">
            <a:avLst/>
          </a:prstGeom>
          <a:noFill/>
        </p:spPr>
        <p:txBody>
          <a:bodyPr wrap="square" rtlCol="0">
            <a:spAutoFit/>
          </a:bodyPr>
          <a:lstStyle/>
          <a:p>
            <a:r>
              <a:rPr lang="en-GB" sz="8000" b="1" i="1" dirty="0">
                <a:solidFill>
                  <a:srgbClr val="002060"/>
                </a:solidFill>
              </a:rPr>
              <a:t>Cross Stitch </a:t>
            </a:r>
            <a:endParaRPr lang="en-GB" sz="8000" b="1" i="1" dirty="0">
              <a:solidFill>
                <a:srgbClr val="00B0F0"/>
              </a:solidFill>
            </a:endParaRPr>
          </a:p>
        </p:txBody>
      </p:sp>
      <p:sp>
        <p:nvSpPr>
          <p:cNvPr id="8" name="TextBox 7">
            <a:extLst>
              <a:ext uri="{FF2B5EF4-FFF2-40B4-BE49-F238E27FC236}">
                <a16:creationId xmlns:a16="http://schemas.microsoft.com/office/drawing/2014/main" id="{492159DB-793E-49F6-AAF1-EFD2DE27A582}"/>
              </a:ext>
            </a:extLst>
          </p:cNvPr>
          <p:cNvSpPr txBox="1"/>
          <p:nvPr/>
        </p:nvSpPr>
        <p:spPr>
          <a:xfrm>
            <a:off x="858355" y="6054481"/>
            <a:ext cx="11430000" cy="707886"/>
          </a:xfrm>
          <a:prstGeom prst="rect">
            <a:avLst/>
          </a:prstGeom>
          <a:noFill/>
        </p:spPr>
        <p:txBody>
          <a:bodyPr wrap="square" rtlCol="0">
            <a:spAutoFit/>
          </a:bodyPr>
          <a:lstStyle/>
          <a:p>
            <a:r>
              <a:rPr lang="en-GB" sz="4000" b="1" dirty="0">
                <a:solidFill>
                  <a:srgbClr val="FFC000"/>
                </a:solidFill>
              </a:rPr>
              <a:t>Learn all about parasites through cross stitching!</a:t>
            </a:r>
          </a:p>
        </p:txBody>
      </p:sp>
      <p:pic>
        <p:nvPicPr>
          <p:cNvPr id="2" name="Picture 1">
            <a:extLst>
              <a:ext uri="{FF2B5EF4-FFF2-40B4-BE49-F238E27FC236}">
                <a16:creationId xmlns:a16="http://schemas.microsoft.com/office/drawing/2014/main" id="{2366CEA6-0BE8-40F1-B3B7-FFE57CB73052}"/>
              </a:ext>
            </a:extLst>
          </p:cNvPr>
          <p:cNvPicPr>
            <a:picLocks noChangeAspect="1"/>
          </p:cNvPicPr>
          <p:nvPr/>
        </p:nvPicPr>
        <p:blipFill>
          <a:blip r:embed="rId4"/>
          <a:stretch>
            <a:fillRect/>
          </a:stretch>
        </p:blipFill>
        <p:spPr>
          <a:xfrm>
            <a:off x="1346262" y="3868681"/>
            <a:ext cx="2081633" cy="892128"/>
          </a:xfrm>
          <a:prstGeom prst="rect">
            <a:avLst/>
          </a:prstGeom>
        </p:spPr>
      </p:pic>
      <p:pic>
        <p:nvPicPr>
          <p:cNvPr id="3" name="Picture 2">
            <a:extLst>
              <a:ext uri="{FF2B5EF4-FFF2-40B4-BE49-F238E27FC236}">
                <a16:creationId xmlns:a16="http://schemas.microsoft.com/office/drawing/2014/main" id="{78A9DE9C-4435-4437-8989-8C8580BCF468}"/>
              </a:ext>
            </a:extLst>
          </p:cNvPr>
          <p:cNvPicPr>
            <a:picLocks noChangeAspect="1"/>
          </p:cNvPicPr>
          <p:nvPr/>
        </p:nvPicPr>
        <p:blipFill>
          <a:blip r:embed="rId5"/>
          <a:stretch>
            <a:fillRect/>
          </a:stretch>
        </p:blipFill>
        <p:spPr>
          <a:xfrm>
            <a:off x="8938990" y="4037500"/>
            <a:ext cx="1697774" cy="525302"/>
          </a:xfrm>
          <a:prstGeom prst="rect">
            <a:avLst/>
          </a:prstGeom>
        </p:spPr>
      </p:pic>
    </p:spTree>
    <p:extLst>
      <p:ext uri="{BB962C8B-B14F-4D97-AF65-F5344CB8AC3E}">
        <p14:creationId xmlns:p14="http://schemas.microsoft.com/office/powerpoint/2010/main" val="996960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9A929-7074-4B1B-B3AE-A59838B9BFFD}"/>
              </a:ext>
            </a:extLst>
          </p:cNvPr>
          <p:cNvSpPr>
            <a:spLocks noGrp="1"/>
          </p:cNvSpPr>
          <p:nvPr>
            <p:ph type="title"/>
          </p:nvPr>
        </p:nvSpPr>
        <p:spPr>
          <a:xfrm>
            <a:off x="399673" y="237971"/>
            <a:ext cx="2779643" cy="854075"/>
          </a:xfrm>
          <a:ln w="38100">
            <a:solidFill>
              <a:srgbClr val="92D050"/>
            </a:solidFill>
          </a:ln>
        </p:spPr>
        <p:txBody>
          <a:bodyPr/>
          <a:lstStyle/>
          <a:p>
            <a:r>
              <a:rPr lang="en-GB" dirty="0">
                <a:solidFill>
                  <a:srgbClr val="92D050"/>
                </a:solidFill>
              </a:rPr>
              <a:t>Leishmania</a:t>
            </a:r>
          </a:p>
        </p:txBody>
      </p:sp>
      <p:pic>
        <p:nvPicPr>
          <p:cNvPr id="4" name="Picture 3">
            <a:extLst>
              <a:ext uri="{FF2B5EF4-FFF2-40B4-BE49-F238E27FC236}">
                <a16:creationId xmlns:a16="http://schemas.microsoft.com/office/drawing/2014/main" id="{7F1F323C-C659-4D3E-8653-37E2F69757AF}"/>
              </a:ext>
            </a:extLst>
          </p:cNvPr>
          <p:cNvPicPr>
            <a:picLocks noChangeAspect="1"/>
          </p:cNvPicPr>
          <p:nvPr/>
        </p:nvPicPr>
        <p:blipFill rotWithShape="1">
          <a:blip r:embed="rId2"/>
          <a:srcRect l="13385" t="23988" r="60539" b="18754"/>
          <a:stretch/>
        </p:blipFill>
        <p:spPr>
          <a:xfrm>
            <a:off x="513989" y="1455906"/>
            <a:ext cx="4150730" cy="5124131"/>
          </a:xfrm>
          <a:prstGeom prst="rect">
            <a:avLst/>
          </a:prstGeom>
          <a:ln w="127000" cap="sq">
            <a:solidFill>
              <a:srgbClr val="92D050"/>
            </a:solidFill>
            <a:miter lim="800000"/>
          </a:ln>
          <a:effectLst>
            <a:outerShdw blurRad="57150" dist="50800" dir="2700000" algn="tl" rotWithShape="0">
              <a:srgbClr val="000000">
                <a:alpha val="40000"/>
              </a:srgbClr>
            </a:outerShdw>
          </a:effectLst>
        </p:spPr>
      </p:pic>
      <p:pic>
        <p:nvPicPr>
          <p:cNvPr id="5" name="Picture 4">
            <a:extLst>
              <a:ext uri="{FF2B5EF4-FFF2-40B4-BE49-F238E27FC236}">
                <a16:creationId xmlns:a16="http://schemas.microsoft.com/office/drawing/2014/main" id="{4B7BF350-483A-4B7B-BFC2-C3F23DACE28B}"/>
              </a:ext>
            </a:extLst>
          </p:cNvPr>
          <p:cNvPicPr>
            <a:picLocks noChangeAspect="1"/>
          </p:cNvPicPr>
          <p:nvPr/>
        </p:nvPicPr>
        <p:blipFill rotWithShape="1">
          <a:blip r:embed="rId3"/>
          <a:srcRect l="37269" t="23576" r="23730" b="41534"/>
          <a:stretch/>
        </p:blipFill>
        <p:spPr>
          <a:xfrm rot="10800000">
            <a:off x="8558064" y="242573"/>
            <a:ext cx="3234263" cy="1626700"/>
          </a:xfrm>
          <a:prstGeom prst="rect">
            <a:avLst/>
          </a:prstGeom>
          <a:ln w="76200" cap="sq">
            <a:solidFill>
              <a:srgbClr val="92D05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C8A5054D-16D5-4342-8C63-5B9851375C83}"/>
              </a:ext>
            </a:extLst>
          </p:cNvPr>
          <p:cNvPicPr>
            <a:picLocks noChangeAspect="1"/>
          </p:cNvPicPr>
          <p:nvPr/>
        </p:nvPicPr>
        <p:blipFill>
          <a:blip r:embed="rId4"/>
          <a:stretch>
            <a:fillRect/>
          </a:stretch>
        </p:blipFill>
        <p:spPr>
          <a:xfrm>
            <a:off x="8698925" y="4178357"/>
            <a:ext cx="3343422" cy="2507567"/>
          </a:xfrm>
          <a:prstGeom prst="rect">
            <a:avLst/>
          </a:prstGeom>
          <a:ln w="57150">
            <a:solidFill>
              <a:srgbClr val="92D050"/>
            </a:solidFill>
          </a:ln>
        </p:spPr>
      </p:pic>
      <p:sp>
        <p:nvSpPr>
          <p:cNvPr id="7" name="Arrow: Curved Up 6">
            <a:extLst>
              <a:ext uri="{FF2B5EF4-FFF2-40B4-BE49-F238E27FC236}">
                <a16:creationId xmlns:a16="http://schemas.microsoft.com/office/drawing/2014/main" id="{1A0FCD71-7730-4827-A2A2-DD69D539812E}"/>
              </a:ext>
            </a:extLst>
          </p:cNvPr>
          <p:cNvSpPr/>
          <p:nvPr/>
        </p:nvSpPr>
        <p:spPr>
          <a:xfrm rot="10800000">
            <a:off x="9138303" y="3007346"/>
            <a:ext cx="1626701" cy="968072"/>
          </a:xfrm>
          <a:prstGeom prst="curvedUp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2ECFF25E-2572-4EB0-A1F1-5F2AA32A7376}"/>
              </a:ext>
            </a:extLst>
          </p:cNvPr>
          <p:cNvSpPr txBox="1"/>
          <p:nvPr/>
        </p:nvSpPr>
        <p:spPr>
          <a:xfrm>
            <a:off x="10075892" y="3329087"/>
            <a:ext cx="1966455" cy="646331"/>
          </a:xfrm>
          <a:prstGeom prst="rect">
            <a:avLst/>
          </a:prstGeom>
          <a:solidFill>
            <a:schemeClr val="bg1"/>
          </a:solidFill>
          <a:ln w="57150">
            <a:solidFill>
              <a:srgbClr val="92D050"/>
            </a:solidFill>
          </a:ln>
        </p:spPr>
        <p:txBody>
          <a:bodyPr wrap="square" rtlCol="0">
            <a:spAutoFit/>
          </a:bodyPr>
          <a:lstStyle/>
          <a:p>
            <a:r>
              <a:rPr lang="en-GB" sz="1200" b="1" dirty="0">
                <a:solidFill>
                  <a:srgbClr val="00B050"/>
                </a:solidFill>
              </a:rPr>
              <a:t>You can try sewing parasites using different techniques such as embroidery.</a:t>
            </a:r>
          </a:p>
        </p:txBody>
      </p:sp>
      <p:sp>
        <p:nvSpPr>
          <p:cNvPr id="9" name="TextBox 8">
            <a:extLst>
              <a:ext uri="{FF2B5EF4-FFF2-40B4-BE49-F238E27FC236}">
                <a16:creationId xmlns:a16="http://schemas.microsoft.com/office/drawing/2014/main" id="{712F87F5-B8B3-46C2-8685-C8A09E69D6E6}"/>
              </a:ext>
            </a:extLst>
          </p:cNvPr>
          <p:cNvSpPr txBox="1"/>
          <p:nvPr/>
        </p:nvSpPr>
        <p:spPr>
          <a:xfrm>
            <a:off x="8989812" y="2119622"/>
            <a:ext cx="2612925" cy="738664"/>
          </a:xfrm>
          <a:prstGeom prst="rect">
            <a:avLst/>
          </a:prstGeom>
          <a:noFill/>
          <a:ln w="38100">
            <a:solidFill>
              <a:srgbClr val="92D050"/>
            </a:solidFill>
          </a:ln>
        </p:spPr>
        <p:txBody>
          <a:bodyPr wrap="square" rtlCol="0">
            <a:spAutoFit/>
          </a:bodyPr>
          <a:lstStyle/>
          <a:p>
            <a:r>
              <a:rPr lang="en-GB" sz="1400" b="1" dirty="0">
                <a:solidFill>
                  <a:srgbClr val="00B050"/>
                </a:solidFill>
              </a:rPr>
              <a:t>Leishmania parasites are related to trypanosomes and also undergo antigenic variation. </a:t>
            </a:r>
          </a:p>
        </p:txBody>
      </p:sp>
      <p:sp>
        <p:nvSpPr>
          <p:cNvPr id="10" name="TextBox 9">
            <a:extLst>
              <a:ext uri="{FF2B5EF4-FFF2-40B4-BE49-F238E27FC236}">
                <a16:creationId xmlns:a16="http://schemas.microsoft.com/office/drawing/2014/main" id="{B0959FD6-4996-4584-9E10-D904F75BCB0D}"/>
              </a:ext>
            </a:extLst>
          </p:cNvPr>
          <p:cNvSpPr txBox="1"/>
          <p:nvPr/>
        </p:nvSpPr>
        <p:spPr>
          <a:xfrm>
            <a:off x="4960779" y="1373700"/>
            <a:ext cx="3428618" cy="2677656"/>
          </a:xfrm>
          <a:prstGeom prst="rect">
            <a:avLst/>
          </a:prstGeom>
          <a:noFill/>
          <a:ln w="38100">
            <a:solidFill>
              <a:srgbClr val="92D050"/>
            </a:solidFill>
          </a:ln>
        </p:spPr>
        <p:txBody>
          <a:bodyPr wrap="square" rtlCol="0">
            <a:spAutoFit/>
          </a:bodyPr>
          <a:lstStyle/>
          <a:p>
            <a:r>
              <a:rPr lang="en-GB" sz="1400" b="1" dirty="0">
                <a:solidFill>
                  <a:srgbClr val="00B050"/>
                </a:solidFill>
              </a:rPr>
              <a:t>Leishmania parasites are transmitted by </a:t>
            </a:r>
            <a:r>
              <a:rPr lang="en-GB" sz="1400" b="1" dirty="0" err="1">
                <a:solidFill>
                  <a:srgbClr val="00B050"/>
                </a:solidFill>
              </a:rPr>
              <a:t>sandflies</a:t>
            </a:r>
            <a:r>
              <a:rPr lang="en-GB" sz="1400" b="1" dirty="0">
                <a:solidFill>
                  <a:srgbClr val="00B050"/>
                </a:solidFill>
              </a:rPr>
              <a:t> and cause a disease called leishmaniasis in humans and animals. The disease is found in the Middle East, Central and South America, Asia and around the Mediterranean. There are several forms of the disease from the formation of skin lesions that leave permanent scarring, through to mucocutaneous manifestations where mucosal tissues such as the nose are destroyed, to infection of internal organs that can lead to death.</a:t>
            </a:r>
          </a:p>
        </p:txBody>
      </p:sp>
      <p:pic>
        <p:nvPicPr>
          <p:cNvPr id="11" name="Picture 10">
            <a:extLst>
              <a:ext uri="{FF2B5EF4-FFF2-40B4-BE49-F238E27FC236}">
                <a16:creationId xmlns:a16="http://schemas.microsoft.com/office/drawing/2014/main" id="{68D6EB2F-A63A-4951-B0C4-9F97AB741753}"/>
              </a:ext>
            </a:extLst>
          </p:cNvPr>
          <p:cNvPicPr>
            <a:picLocks noChangeAspect="1"/>
          </p:cNvPicPr>
          <p:nvPr/>
        </p:nvPicPr>
        <p:blipFill rotWithShape="1">
          <a:blip r:embed="rId5"/>
          <a:srcRect l="43021" t="34993" r="38750" b="55002"/>
          <a:stretch/>
        </p:blipFill>
        <p:spPr>
          <a:xfrm>
            <a:off x="3438394" y="369137"/>
            <a:ext cx="2222500" cy="685800"/>
          </a:xfrm>
          <a:prstGeom prst="rect">
            <a:avLst/>
          </a:prstGeom>
          <a:ln w="57150">
            <a:solidFill>
              <a:srgbClr val="92D050"/>
            </a:solidFill>
          </a:ln>
        </p:spPr>
      </p:pic>
      <p:pic>
        <p:nvPicPr>
          <p:cNvPr id="12" name="Picture 11">
            <a:extLst>
              <a:ext uri="{FF2B5EF4-FFF2-40B4-BE49-F238E27FC236}">
                <a16:creationId xmlns:a16="http://schemas.microsoft.com/office/drawing/2014/main" id="{669D15F3-6ED8-4BE1-8830-A1EA5F1A2726}"/>
              </a:ext>
            </a:extLst>
          </p:cNvPr>
          <p:cNvPicPr>
            <a:picLocks noChangeAspect="1"/>
          </p:cNvPicPr>
          <p:nvPr/>
        </p:nvPicPr>
        <p:blipFill rotWithShape="1">
          <a:blip r:embed="rId5"/>
          <a:srcRect l="41771" t="68158" r="40000" b="21838"/>
          <a:stretch/>
        </p:blipFill>
        <p:spPr>
          <a:xfrm>
            <a:off x="5998229" y="406246"/>
            <a:ext cx="2222500" cy="685800"/>
          </a:xfrm>
          <a:prstGeom prst="rect">
            <a:avLst/>
          </a:prstGeom>
          <a:ln w="57150">
            <a:solidFill>
              <a:srgbClr val="92D050"/>
            </a:solidFill>
          </a:ln>
        </p:spPr>
      </p:pic>
      <p:pic>
        <p:nvPicPr>
          <p:cNvPr id="13" name="Picture 12">
            <a:extLst>
              <a:ext uri="{FF2B5EF4-FFF2-40B4-BE49-F238E27FC236}">
                <a16:creationId xmlns:a16="http://schemas.microsoft.com/office/drawing/2014/main" id="{031BF3E3-5E92-4D7C-9239-7021B4053189}"/>
              </a:ext>
            </a:extLst>
          </p:cNvPr>
          <p:cNvPicPr>
            <a:picLocks noChangeAspect="1"/>
          </p:cNvPicPr>
          <p:nvPr/>
        </p:nvPicPr>
        <p:blipFill rotWithShape="1">
          <a:blip r:embed="rId6"/>
          <a:srcRect l="48152" t="21136" r="31196" b="44538"/>
          <a:stretch/>
        </p:blipFill>
        <p:spPr>
          <a:xfrm>
            <a:off x="5080908" y="4255683"/>
            <a:ext cx="2517913" cy="2352913"/>
          </a:xfrm>
          <a:prstGeom prst="rect">
            <a:avLst/>
          </a:prstGeom>
          <a:ln w="57150">
            <a:solidFill>
              <a:srgbClr val="92D050"/>
            </a:solidFill>
          </a:ln>
        </p:spPr>
      </p:pic>
      <p:sp>
        <p:nvSpPr>
          <p:cNvPr id="16" name="Arrow: Curved Up 15">
            <a:extLst>
              <a:ext uri="{FF2B5EF4-FFF2-40B4-BE49-F238E27FC236}">
                <a16:creationId xmlns:a16="http://schemas.microsoft.com/office/drawing/2014/main" id="{51F028A8-201D-4C32-8BB6-7C1E66774947}"/>
              </a:ext>
            </a:extLst>
          </p:cNvPr>
          <p:cNvSpPr/>
          <p:nvPr/>
        </p:nvSpPr>
        <p:spPr>
          <a:xfrm rot="13112277">
            <a:off x="6978501" y="4376738"/>
            <a:ext cx="1626701" cy="968072"/>
          </a:xfrm>
          <a:prstGeom prst="curvedUp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7C2D59D1-6A21-485A-B8AF-ABF81653FBD8}"/>
              </a:ext>
            </a:extLst>
          </p:cNvPr>
          <p:cNvSpPr txBox="1"/>
          <p:nvPr/>
        </p:nvSpPr>
        <p:spPr>
          <a:xfrm>
            <a:off x="7791852" y="5410486"/>
            <a:ext cx="1532424" cy="1169551"/>
          </a:xfrm>
          <a:prstGeom prst="rect">
            <a:avLst/>
          </a:prstGeom>
          <a:solidFill>
            <a:schemeClr val="bg1"/>
          </a:solidFill>
          <a:ln w="57150">
            <a:solidFill>
              <a:srgbClr val="92D050"/>
            </a:solidFill>
          </a:ln>
        </p:spPr>
        <p:txBody>
          <a:bodyPr wrap="square" rtlCol="0">
            <a:spAutoFit/>
          </a:bodyPr>
          <a:lstStyle/>
          <a:p>
            <a:r>
              <a:rPr lang="en-GB" sz="1400" b="1" dirty="0">
                <a:solidFill>
                  <a:srgbClr val="00B050"/>
                </a:solidFill>
              </a:rPr>
              <a:t>Leishmania parasites can infect white blood cells called macrophages.</a:t>
            </a:r>
          </a:p>
        </p:txBody>
      </p:sp>
    </p:spTree>
    <p:extLst>
      <p:ext uri="{BB962C8B-B14F-4D97-AF65-F5344CB8AC3E}">
        <p14:creationId xmlns:p14="http://schemas.microsoft.com/office/powerpoint/2010/main" val="3335651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B89B0E-23EC-4EF0-82FC-2E22394A4CDB}"/>
              </a:ext>
            </a:extLst>
          </p:cNvPr>
          <p:cNvPicPr>
            <a:picLocks noChangeAspect="1"/>
          </p:cNvPicPr>
          <p:nvPr/>
        </p:nvPicPr>
        <p:blipFill rotWithShape="1">
          <a:blip r:embed="rId2"/>
          <a:srcRect l="9456" t="37675" r="52391" b="18825"/>
          <a:stretch/>
        </p:blipFill>
        <p:spPr>
          <a:xfrm rot="5400000">
            <a:off x="8044771" y="967407"/>
            <a:ext cx="4651513" cy="2981739"/>
          </a:xfrm>
          <a:prstGeom prst="rect">
            <a:avLst/>
          </a:prstGeom>
          <a:ln w="57150">
            <a:solidFill>
              <a:srgbClr val="7030A0"/>
            </a:solidFill>
          </a:ln>
        </p:spPr>
      </p:pic>
      <p:pic>
        <p:nvPicPr>
          <p:cNvPr id="7" name="Picture 6">
            <a:extLst>
              <a:ext uri="{FF2B5EF4-FFF2-40B4-BE49-F238E27FC236}">
                <a16:creationId xmlns:a16="http://schemas.microsoft.com/office/drawing/2014/main" id="{1144B29C-1817-4734-A97D-B67865B9AAC8}"/>
              </a:ext>
            </a:extLst>
          </p:cNvPr>
          <p:cNvPicPr>
            <a:picLocks noChangeAspect="1"/>
          </p:cNvPicPr>
          <p:nvPr/>
        </p:nvPicPr>
        <p:blipFill rotWithShape="1">
          <a:blip r:embed="rId3"/>
          <a:srcRect l="20979" t="23175" r="29239" b="26752"/>
          <a:stretch/>
        </p:blipFill>
        <p:spPr>
          <a:xfrm rot="5400000">
            <a:off x="2686821" y="1845365"/>
            <a:ext cx="6069495" cy="3432313"/>
          </a:xfrm>
          <a:prstGeom prst="rect">
            <a:avLst/>
          </a:prstGeom>
          <a:ln w="57150">
            <a:solidFill>
              <a:srgbClr val="D51BBA"/>
            </a:solidFill>
          </a:ln>
        </p:spPr>
      </p:pic>
      <p:sp>
        <p:nvSpPr>
          <p:cNvPr id="2" name="Title 1">
            <a:extLst>
              <a:ext uri="{FF2B5EF4-FFF2-40B4-BE49-F238E27FC236}">
                <a16:creationId xmlns:a16="http://schemas.microsoft.com/office/drawing/2014/main" id="{9D8A278D-DB85-46B2-9B7A-137131614A71}"/>
              </a:ext>
            </a:extLst>
          </p:cNvPr>
          <p:cNvSpPr>
            <a:spLocks noGrp="1"/>
          </p:cNvSpPr>
          <p:nvPr>
            <p:ph type="title"/>
          </p:nvPr>
        </p:nvSpPr>
        <p:spPr>
          <a:xfrm rot="1281303">
            <a:off x="6184670" y="614230"/>
            <a:ext cx="2794554" cy="789540"/>
          </a:xfrm>
          <a:solidFill>
            <a:schemeClr val="bg1"/>
          </a:solidFill>
          <a:ln w="57150">
            <a:solidFill>
              <a:srgbClr val="D51BBA"/>
            </a:solidFill>
          </a:ln>
        </p:spPr>
        <p:txBody>
          <a:bodyPr>
            <a:normAutofit/>
          </a:bodyPr>
          <a:lstStyle/>
          <a:p>
            <a:r>
              <a:rPr lang="en-GB" sz="4000" b="1" dirty="0">
                <a:solidFill>
                  <a:srgbClr val="D51BBA"/>
                </a:solidFill>
              </a:rPr>
              <a:t>Trichomonas</a:t>
            </a:r>
          </a:p>
        </p:txBody>
      </p:sp>
      <p:sp>
        <p:nvSpPr>
          <p:cNvPr id="8" name="TextBox 7">
            <a:extLst>
              <a:ext uri="{FF2B5EF4-FFF2-40B4-BE49-F238E27FC236}">
                <a16:creationId xmlns:a16="http://schemas.microsoft.com/office/drawing/2014/main" id="{B6770481-566B-4C6F-A759-9266B13C63FE}"/>
              </a:ext>
            </a:extLst>
          </p:cNvPr>
          <p:cNvSpPr txBox="1"/>
          <p:nvPr/>
        </p:nvSpPr>
        <p:spPr>
          <a:xfrm>
            <a:off x="2908750" y="4466866"/>
            <a:ext cx="2520605" cy="2031325"/>
          </a:xfrm>
          <a:prstGeom prst="rect">
            <a:avLst/>
          </a:prstGeom>
          <a:solidFill>
            <a:schemeClr val="bg1"/>
          </a:solidFill>
          <a:ln w="38100">
            <a:solidFill>
              <a:srgbClr val="D51BBA"/>
            </a:solidFill>
          </a:ln>
        </p:spPr>
        <p:txBody>
          <a:bodyPr wrap="square" rtlCol="0">
            <a:spAutoFit/>
          </a:bodyPr>
          <a:lstStyle/>
          <a:p>
            <a:r>
              <a:rPr lang="en-GB" sz="1400" b="1" dirty="0">
                <a:solidFill>
                  <a:srgbClr val="D51BBA"/>
                </a:solidFill>
              </a:rPr>
              <a:t>Trichomonas is a sexually transmitted parasite and a very undesirable Valentine’s day gift. The majority of infected individuals do not know they are infected. In some individuals it causes discomfort whilst urinating and irritation to the genital areas.</a:t>
            </a:r>
          </a:p>
        </p:txBody>
      </p:sp>
      <p:sp>
        <p:nvSpPr>
          <p:cNvPr id="9" name="TextBox 8">
            <a:extLst>
              <a:ext uri="{FF2B5EF4-FFF2-40B4-BE49-F238E27FC236}">
                <a16:creationId xmlns:a16="http://schemas.microsoft.com/office/drawing/2014/main" id="{B7AE9729-080E-439A-B87A-7A49F4AEC07F}"/>
              </a:ext>
            </a:extLst>
          </p:cNvPr>
          <p:cNvSpPr txBox="1"/>
          <p:nvPr/>
        </p:nvSpPr>
        <p:spPr>
          <a:xfrm>
            <a:off x="7591049" y="4909599"/>
            <a:ext cx="4331158" cy="1815882"/>
          </a:xfrm>
          <a:prstGeom prst="rect">
            <a:avLst/>
          </a:prstGeom>
          <a:solidFill>
            <a:schemeClr val="bg1"/>
          </a:solidFill>
          <a:ln w="38100">
            <a:solidFill>
              <a:srgbClr val="7030A0"/>
            </a:solidFill>
          </a:ln>
        </p:spPr>
        <p:txBody>
          <a:bodyPr wrap="square" rtlCol="0">
            <a:spAutoFit/>
          </a:bodyPr>
          <a:lstStyle/>
          <a:p>
            <a:r>
              <a:rPr lang="en-GB" sz="1400" b="1" dirty="0">
                <a:solidFill>
                  <a:srgbClr val="7030A0"/>
                </a:solidFill>
              </a:rPr>
              <a:t>This parasite might look like it has a smiling, friendly face, but do not be deceived! Giardia will ensure you endure explosive diarrhoea if it infects you during your travels. Be sure to wash and cook your food well and drink filtered, boiled or bottled water. Wash your hands well too before eating. This tiny parasite is spread by contaminated faeces and poor sanitation and can also survive chlorine so swimming whilst infected is a no!</a:t>
            </a:r>
          </a:p>
        </p:txBody>
      </p:sp>
      <p:sp>
        <p:nvSpPr>
          <p:cNvPr id="5" name="Title 1">
            <a:extLst>
              <a:ext uri="{FF2B5EF4-FFF2-40B4-BE49-F238E27FC236}">
                <a16:creationId xmlns:a16="http://schemas.microsoft.com/office/drawing/2014/main" id="{AB605A5E-A6C8-42AD-9434-DABF8E78F1A7}"/>
              </a:ext>
            </a:extLst>
          </p:cNvPr>
          <p:cNvSpPr txBox="1">
            <a:spLocks/>
          </p:cNvSpPr>
          <p:nvPr/>
        </p:nvSpPr>
        <p:spPr>
          <a:xfrm rot="20404019">
            <a:off x="7825501" y="3326875"/>
            <a:ext cx="1619276" cy="789540"/>
          </a:xfrm>
          <a:prstGeom prst="rect">
            <a:avLst/>
          </a:prstGeom>
          <a:solidFill>
            <a:schemeClr val="bg1"/>
          </a:solidFill>
          <a:ln w="57150">
            <a:solidFill>
              <a:srgbClr val="7030A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030A0"/>
                </a:solidFill>
              </a:rPr>
              <a:t>Giardia</a:t>
            </a:r>
          </a:p>
        </p:txBody>
      </p:sp>
      <p:sp>
        <p:nvSpPr>
          <p:cNvPr id="11" name="Arrow: Bent 10">
            <a:extLst>
              <a:ext uri="{FF2B5EF4-FFF2-40B4-BE49-F238E27FC236}">
                <a16:creationId xmlns:a16="http://schemas.microsoft.com/office/drawing/2014/main" id="{08EEF46A-904C-4215-96FD-0CC17FF93D25}"/>
              </a:ext>
            </a:extLst>
          </p:cNvPr>
          <p:cNvSpPr/>
          <p:nvPr/>
        </p:nvSpPr>
        <p:spPr>
          <a:xfrm>
            <a:off x="8421622" y="2239617"/>
            <a:ext cx="749583" cy="1189383"/>
          </a:xfrm>
          <a:prstGeom prst="ben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Arrow: Bent 11">
            <a:extLst>
              <a:ext uri="{FF2B5EF4-FFF2-40B4-BE49-F238E27FC236}">
                <a16:creationId xmlns:a16="http://schemas.microsoft.com/office/drawing/2014/main" id="{31939BCF-FAD1-4273-B7C5-9D8206357F18}"/>
              </a:ext>
            </a:extLst>
          </p:cNvPr>
          <p:cNvSpPr/>
          <p:nvPr/>
        </p:nvSpPr>
        <p:spPr>
          <a:xfrm rot="10800000">
            <a:off x="6841465" y="1290607"/>
            <a:ext cx="749583" cy="1189383"/>
          </a:xfrm>
          <a:prstGeom prst="bentArrow">
            <a:avLst/>
          </a:prstGeom>
          <a:solidFill>
            <a:srgbClr val="D51BBA"/>
          </a:solidFill>
          <a:ln>
            <a:solidFill>
              <a:srgbClr val="D51B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4" name="Picture 13">
            <a:extLst>
              <a:ext uri="{FF2B5EF4-FFF2-40B4-BE49-F238E27FC236}">
                <a16:creationId xmlns:a16="http://schemas.microsoft.com/office/drawing/2014/main" id="{13C61439-BAEE-4272-A907-365B10BA004A}"/>
              </a:ext>
            </a:extLst>
          </p:cNvPr>
          <p:cNvPicPr>
            <a:picLocks noChangeAspect="1"/>
          </p:cNvPicPr>
          <p:nvPr/>
        </p:nvPicPr>
        <p:blipFill rotWithShape="1">
          <a:blip r:embed="rId4"/>
          <a:srcRect l="43805" t="30135" r="31739" b="27482"/>
          <a:stretch/>
        </p:blipFill>
        <p:spPr>
          <a:xfrm>
            <a:off x="330603" y="321609"/>
            <a:ext cx="2981739" cy="2905183"/>
          </a:xfrm>
          <a:prstGeom prst="rect">
            <a:avLst/>
          </a:prstGeom>
          <a:ln w="57150">
            <a:solidFill>
              <a:srgbClr val="00B0F0"/>
            </a:solidFill>
          </a:ln>
        </p:spPr>
      </p:pic>
      <p:sp>
        <p:nvSpPr>
          <p:cNvPr id="15" name="TextBox 14">
            <a:extLst>
              <a:ext uri="{FF2B5EF4-FFF2-40B4-BE49-F238E27FC236}">
                <a16:creationId xmlns:a16="http://schemas.microsoft.com/office/drawing/2014/main" id="{21B506AD-8340-457A-BDCA-ECDC2A051A18}"/>
              </a:ext>
            </a:extLst>
          </p:cNvPr>
          <p:cNvSpPr txBox="1"/>
          <p:nvPr/>
        </p:nvSpPr>
        <p:spPr>
          <a:xfrm>
            <a:off x="129994" y="3832381"/>
            <a:ext cx="2320720" cy="2893100"/>
          </a:xfrm>
          <a:prstGeom prst="rect">
            <a:avLst/>
          </a:prstGeom>
          <a:solidFill>
            <a:schemeClr val="bg1"/>
          </a:solidFill>
          <a:ln w="38100">
            <a:solidFill>
              <a:srgbClr val="00B0F0"/>
            </a:solidFill>
          </a:ln>
        </p:spPr>
        <p:txBody>
          <a:bodyPr wrap="square" rtlCol="0">
            <a:spAutoFit/>
          </a:bodyPr>
          <a:lstStyle/>
          <a:p>
            <a:r>
              <a:rPr lang="en-GB" sz="1400" b="1" dirty="0">
                <a:solidFill>
                  <a:srgbClr val="00B0F0"/>
                </a:solidFill>
              </a:rPr>
              <a:t>Babesia parasites infect and destroy red blood cells.  Some people do not experience any symptoms whilst others may generally feel unwell with non-specific symptoms. In individuals who have a weakened immune system the parasite can be deadly. Babesia is transmitted to humans and mammals through an infected tick bite</a:t>
            </a:r>
          </a:p>
        </p:txBody>
      </p:sp>
      <p:sp>
        <p:nvSpPr>
          <p:cNvPr id="16" name="Title 1">
            <a:extLst>
              <a:ext uri="{FF2B5EF4-FFF2-40B4-BE49-F238E27FC236}">
                <a16:creationId xmlns:a16="http://schemas.microsoft.com/office/drawing/2014/main" id="{C5B82F60-0E02-4459-967D-EA6DE79C7664}"/>
              </a:ext>
            </a:extLst>
          </p:cNvPr>
          <p:cNvSpPr txBox="1">
            <a:spLocks/>
          </p:cNvSpPr>
          <p:nvPr/>
        </p:nvSpPr>
        <p:spPr>
          <a:xfrm rot="20221999">
            <a:off x="2339690" y="3294624"/>
            <a:ext cx="1619276" cy="789540"/>
          </a:xfrm>
          <a:prstGeom prst="rect">
            <a:avLst/>
          </a:prstGeom>
          <a:solidFill>
            <a:schemeClr val="bg1"/>
          </a:solidFill>
          <a:ln w="57150">
            <a:solidFill>
              <a:srgbClr val="00B0F0"/>
            </a:solidFill>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00B0F0"/>
                </a:solidFill>
              </a:rPr>
              <a:t>Babesia</a:t>
            </a:r>
          </a:p>
        </p:txBody>
      </p:sp>
      <p:sp>
        <p:nvSpPr>
          <p:cNvPr id="17" name="Arrow: Bent 16">
            <a:extLst>
              <a:ext uri="{FF2B5EF4-FFF2-40B4-BE49-F238E27FC236}">
                <a16:creationId xmlns:a16="http://schemas.microsoft.com/office/drawing/2014/main" id="{27E3C643-3C77-447F-A3C8-B8F829EA1EB9}"/>
              </a:ext>
            </a:extLst>
          </p:cNvPr>
          <p:cNvSpPr/>
          <p:nvPr/>
        </p:nvSpPr>
        <p:spPr>
          <a:xfrm rot="16200000">
            <a:off x="1543899" y="2831916"/>
            <a:ext cx="953830" cy="855912"/>
          </a:xfrm>
          <a:prstGeom prst="ben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692737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59EDB30-B6C9-44A8-959D-A30489EE5155}"/>
              </a:ext>
            </a:extLst>
          </p:cNvPr>
          <p:cNvSpPr txBox="1">
            <a:spLocks/>
          </p:cNvSpPr>
          <p:nvPr/>
        </p:nvSpPr>
        <p:spPr>
          <a:xfrm>
            <a:off x="146838" y="121803"/>
            <a:ext cx="6556138" cy="854075"/>
          </a:xfrm>
          <a:prstGeom prst="rect">
            <a:avLst/>
          </a:prstGeom>
          <a:ln w="57150">
            <a:solidFill>
              <a:srgbClr val="7030A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7030A0"/>
                </a:solidFill>
              </a:rPr>
              <a:t>Worm Parasites (Helminths)</a:t>
            </a:r>
          </a:p>
        </p:txBody>
      </p:sp>
      <p:pic>
        <p:nvPicPr>
          <p:cNvPr id="7" name="Picture 6">
            <a:extLst>
              <a:ext uri="{FF2B5EF4-FFF2-40B4-BE49-F238E27FC236}">
                <a16:creationId xmlns:a16="http://schemas.microsoft.com/office/drawing/2014/main" id="{C3870170-AEDA-4A67-A62D-D2BD73FE72E0}"/>
              </a:ext>
            </a:extLst>
          </p:cNvPr>
          <p:cNvPicPr>
            <a:picLocks noChangeAspect="1"/>
          </p:cNvPicPr>
          <p:nvPr/>
        </p:nvPicPr>
        <p:blipFill rotWithShape="1">
          <a:blip r:embed="rId2"/>
          <a:srcRect l="12115" t="24493" r="40000" b="14444"/>
          <a:stretch/>
        </p:blipFill>
        <p:spPr>
          <a:xfrm>
            <a:off x="6096000" y="2433479"/>
            <a:ext cx="5838092" cy="4185676"/>
          </a:xfrm>
          <a:prstGeom prst="rect">
            <a:avLst/>
          </a:prstGeom>
          <a:ln w="57150">
            <a:solidFill>
              <a:srgbClr val="7030A0"/>
            </a:solidFill>
          </a:ln>
        </p:spPr>
      </p:pic>
      <p:pic>
        <p:nvPicPr>
          <p:cNvPr id="3" name="Picture 2">
            <a:extLst>
              <a:ext uri="{FF2B5EF4-FFF2-40B4-BE49-F238E27FC236}">
                <a16:creationId xmlns:a16="http://schemas.microsoft.com/office/drawing/2014/main" id="{3B515A94-1328-4C6C-9A47-799B47635814}"/>
              </a:ext>
            </a:extLst>
          </p:cNvPr>
          <p:cNvPicPr>
            <a:picLocks noChangeAspect="1"/>
          </p:cNvPicPr>
          <p:nvPr/>
        </p:nvPicPr>
        <p:blipFill rotWithShape="1">
          <a:blip r:embed="rId3"/>
          <a:srcRect l="66346" t="33223" r="5377" b="13008"/>
          <a:stretch/>
        </p:blipFill>
        <p:spPr>
          <a:xfrm rot="16200000">
            <a:off x="6016386" y="1576806"/>
            <a:ext cx="3447604" cy="3685736"/>
          </a:xfrm>
          <a:prstGeom prst="rect">
            <a:avLst/>
          </a:prstGeom>
          <a:ln w="57150">
            <a:solidFill>
              <a:srgbClr val="7030A0"/>
            </a:solidFill>
          </a:ln>
        </p:spPr>
      </p:pic>
      <p:sp>
        <p:nvSpPr>
          <p:cNvPr id="9" name="TextBox 8">
            <a:extLst>
              <a:ext uri="{FF2B5EF4-FFF2-40B4-BE49-F238E27FC236}">
                <a16:creationId xmlns:a16="http://schemas.microsoft.com/office/drawing/2014/main" id="{89B91DE5-1D4C-4515-B921-ECB2E8D084FA}"/>
              </a:ext>
            </a:extLst>
          </p:cNvPr>
          <p:cNvSpPr txBox="1"/>
          <p:nvPr/>
        </p:nvSpPr>
        <p:spPr>
          <a:xfrm>
            <a:off x="10262459" y="6142384"/>
            <a:ext cx="1312289" cy="307777"/>
          </a:xfrm>
          <a:prstGeom prst="rect">
            <a:avLst/>
          </a:prstGeom>
          <a:solidFill>
            <a:schemeClr val="bg1"/>
          </a:solidFill>
          <a:ln w="38100">
            <a:solidFill>
              <a:srgbClr val="7030A0"/>
            </a:solidFill>
          </a:ln>
        </p:spPr>
        <p:txBody>
          <a:bodyPr wrap="square" rtlCol="0">
            <a:spAutoFit/>
          </a:bodyPr>
          <a:lstStyle/>
          <a:p>
            <a:pPr algn="ctr"/>
            <a:r>
              <a:rPr lang="en-GB" sz="1400" b="1" dirty="0">
                <a:solidFill>
                  <a:srgbClr val="7030A0"/>
                </a:solidFill>
              </a:rPr>
              <a:t>Hookworm</a:t>
            </a:r>
          </a:p>
        </p:txBody>
      </p:sp>
      <p:sp>
        <p:nvSpPr>
          <p:cNvPr id="10" name="TextBox 9">
            <a:extLst>
              <a:ext uri="{FF2B5EF4-FFF2-40B4-BE49-F238E27FC236}">
                <a16:creationId xmlns:a16="http://schemas.microsoft.com/office/drawing/2014/main" id="{BA6DC447-99AA-4011-A0EB-B25F69858FE6}"/>
              </a:ext>
            </a:extLst>
          </p:cNvPr>
          <p:cNvSpPr txBox="1"/>
          <p:nvPr/>
        </p:nvSpPr>
        <p:spPr>
          <a:xfrm>
            <a:off x="6041640" y="4740128"/>
            <a:ext cx="1618116" cy="307777"/>
          </a:xfrm>
          <a:prstGeom prst="rect">
            <a:avLst/>
          </a:prstGeom>
          <a:solidFill>
            <a:schemeClr val="bg1"/>
          </a:solidFill>
          <a:ln w="38100">
            <a:solidFill>
              <a:srgbClr val="7030A0"/>
            </a:solidFill>
          </a:ln>
        </p:spPr>
        <p:txBody>
          <a:bodyPr wrap="square" rtlCol="0">
            <a:spAutoFit/>
          </a:bodyPr>
          <a:lstStyle/>
          <a:p>
            <a:pPr algn="ctr"/>
            <a:r>
              <a:rPr lang="en-GB" sz="1400" b="1" dirty="0">
                <a:solidFill>
                  <a:srgbClr val="7030A0"/>
                </a:solidFill>
              </a:rPr>
              <a:t>Hookworm Eggs</a:t>
            </a:r>
          </a:p>
        </p:txBody>
      </p:sp>
      <p:cxnSp>
        <p:nvCxnSpPr>
          <p:cNvPr id="12" name="Straight Arrow Connector 11">
            <a:extLst>
              <a:ext uri="{FF2B5EF4-FFF2-40B4-BE49-F238E27FC236}">
                <a16:creationId xmlns:a16="http://schemas.microsoft.com/office/drawing/2014/main" id="{F7A0AB5E-6EEC-4248-9591-82EDB1685179}"/>
              </a:ext>
            </a:extLst>
          </p:cNvPr>
          <p:cNvCxnSpPr>
            <a:cxnSpLocks/>
          </p:cNvCxnSpPr>
          <p:nvPr/>
        </p:nvCxnSpPr>
        <p:spPr>
          <a:xfrm flipH="1" flipV="1">
            <a:off x="11105322" y="5535163"/>
            <a:ext cx="338361" cy="622607"/>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0615DEC-E3F9-46CD-BD3A-AE9A6B46AF57}"/>
              </a:ext>
            </a:extLst>
          </p:cNvPr>
          <p:cNvCxnSpPr>
            <a:cxnSpLocks/>
          </p:cNvCxnSpPr>
          <p:nvPr/>
        </p:nvCxnSpPr>
        <p:spPr>
          <a:xfrm flipV="1">
            <a:off x="7095993" y="4409069"/>
            <a:ext cx="271239" cy="331059"/>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324B5C75-6E8D-4787-B75A-52FFC31D5547}"/>
              </a:ext>
            </a:extLst>
          </p:cNvPr>
          <p:cNvPicPr>
            <a:picLocks noChangeAspect="1"/>
          </p:cNvPicPr>
          <p:nvPr/>
        </p:nvPicPr>
        <p:blipFill rotWithShape="1">
          <a:blip r:embed="rId4"/>
          <a:srcRect l="15434" t="33575" r="43321" b="48148"/>
          <a:stretch/>
        </p:blipFill>
        <p:spPr>
          <a:xfrm>
            <a:off x="6905438" y="142920"/>
            <a:ext cx="5028654" cy="1252834"/>
          </a:xfrm>
          <a:prstGeom prst="rect">
            <a:avLst/>
          </a:prstGeom>
          <a:ln w="57150">
            <a:solidFill>
              <a:srgbClr val="7030A0"/>
            </a:solidFill>
          </a:ln>
        </p:spPr>
      </p:pic>
      <p:pic>
        <p:nvPicPr>
          <p:cNvPr id="21" name="Picture 20">
            <a:extLst>
              <a:ext uri="{FF2B5EF4-FFF2-40B4-BE49-F238E27FC236}">
                <a16:creationId xmlns:a16="http://schemas.microsoft.com/office/drawing/2014/main" id="{317A1B0A-F91B-4CD7-806E-8173AED0AC98}"/>
              </a:ext>
            </a:extLst>
          </p:cNvPr>
          <p:cNvPicPr>
            <a:picLocks noChangeAspect="1"/>
          </p:cNvPicPr>
          <p:nvPr/>
        </p:nvPicPr>
        <p:blipFill rotWithShape="1">
          <a:blip r:embed="rId5"/>
          <a:srcRect l="9782" t="28746" r="45719" b="54011"/>
          <a:stretch/>
        </p:blipFill>
        <p:spPr>
          <a:xfrm>
            <a:off x="229125" y="5511669"/>
            <a:ext cx="5425243" cy="1181917"/>
          </a:xfrm>
          <a:prstGeom prst="rect">
            <a:avLst/>
          </a:prstGeom>
          <a:ln w="57150">
            <a:solidFill>
              <a:srgbClr val="7030A0"/>
            </a:solidFill>
          </a:ln>
        </p:spPr>
      </p:pic>
      <p:sp>
        <p:nvSpPr>
          <p:cNvPr id="22" name="TextBox 21">
            <a:extLst>
              <a:ext uri="{FF2B5EF4-FFF2-40B4-BE49-F238E27FC236}">
                <a16:creationId xmlns:a16="http://schemas.microsoft.com/office/drawing/2014/main" id="{9F56B751-1574-42B8-A03F-554377C8918A}"/>
              </a:ext>
            </a:extLst>
          </p:cNvPr>
          <p:cNvSpPr txBox="1"/>
          <p:nvPr/>
        </p:nvSpPr>
        <p:spPr>
          <a:xfrm>
            <a:off x="146838" y="1131662"/>
            <a:ext cx="5561306" cy="2031325"/>
          </a:xfrm>
          <a:prstGeom prst="rect">
            <a:avLst/>
          </a:prstGeom>
          <a:solidFill>
            <a:schemeClr val="bg1"/>
          </a:solidFill>
          <a:ln w="38100">
            <a:solidFill>
              <a:srgbClr val="7030A0"/>
            </a:solidFill>
          </a:ln>
        </p:spPr>
        <p:txBody>
          <a:bodyPr wrap="square" rtlCol="0">
            <a:spAutoFit/>
          </a:bodyPr>
          <a:lstStyle/>
          <a:p>
            <a:r>
              <a:rPr lang="en-GB" sz="1400" b="1" dirty="0">
                <a:solidFill>
                  <a:srgbClr val="7030A0"/>
                </a:solidFill>
              </a:rPr>
              <a:t>Helminths are parasitic worms. There are many different types that infect humans and animals (including pets and livestock). Parasitic worms often have complex life cycles with multiple life cycle stages. Worm infections are often considered detrimental to health. Heavy burdens of multiple different species can cause reduced growth, malnutrition, anaemia and can lead to death. The heaviest human worm burdens are found in tropical countries however, worm infections can be found globally. Worm infections are a cause of economic burden due to missing work due to illness or to loss of infected livestock.</a:t>
            </a:r>
          </a:p>
        </p:txBody>
      </p:sp>
      <p:sp>
        <p:nvSpPr>
          <p:cNvPr id="23" name="TextBox 22">
            <a:extLst>
              <a:ext uri="{FF2B5EF4-FFF2-40B4-BE49-F238E27FC236}">
                <a16:creationId xmlns:a16="http://schemas.microsoft.com/office/drawing/2014/main" id="{700A803F-0346-418F-82D6-CB6290ACE28D}"/>
              </a:ext>
            </a:extLst>
          </p:cNvPr>
          <p:cNvSpPr txBox="1"/>
          <p:nvPr/>
        </p:nvSpPr>
        <p:spPr>
          <a:xfrm>
            <a:off x="146838" y="3319060"/>
            <a:ext cx="5589818" cy="2031325"/>
          </a:xfrm>
          <a:prstGeom prst="rect">
            <a:avLst/>
          </a:prstGeom>
          <a:solidFill>
            <a:schemeClr val="bg1"/>
          </a:solidFill>
          <a:ln w="38100">
            <a:solidFill>
              <a:srgbClr val="7030A0"/>
            </a:solidFill>
          </a:ln>
        </p:spPr>
        <p:txBody>
          <a:bodyPr wrap="square" rtlCol="0">
            <a:spAutoFit/>
          </a:bodyPr>
          <a:lstStyle/>
          <a:p>
            <a:r>
              <a:rPr lang="en-GB" sz="1400" b="1" dirty="0">
                <a:solidFill>
                  <a:srgbClr val="7030A0"/>
                </a:solidFill>
              </a:rPr>
              <a:t>Hookworm (Necator americanus and Ancyclostoma duodenale) infect humans when the larval form of the parasite burrows through the skin, often through the sole of bare feet.  The worm then matures and makes its way to the intestine where it feeds on human blood. The worms produce eggs which are passed out in human faeces. The eggs hatch out into larval worms and the life cycle begins again. Research is currently looking into therapeutic properties of hookworms as there is evidence to suggest that they may help resolve allergies and autoimmune diseases. Self infecting yourself with hookworm is not recommended!</a:t>
            </a:r>
          </a:p>
        </p:txBody>
      </p:sp>
      <p:pic>
        <p:nvPicPr>
          <p:cNvPr id="24" name="Picture 23">
            <a:extLst>
              <a:ext uri="{FF2B5EF4-FFF2-40B4-BE49-F238E27FC236}">
                <a16:creationId xmlns:a16="http://schemas.microsoft.com/office/drawing/2014/main" id="{0918A4EA-ADC4-4F0F-A8D1-BCA42F26B0A0}"/>
              </a:ext>
            </a:extLst>
          </p:cNvPr>
          <p:cNvPicPr>
            <a:picLocks noChangeAspect="1"/>
          </p:cNvPicPr>
          <p:nvPr/>
        </p:nvPicPr>
        <p:blipFill rotWithShape="1">
          <a:blip r:embed="rId6"/>
          <a:srcRect l="24848" t="44785" r="67545" b="46346"/>
          <a:stretch/>
        </p:blipFill>
        <p:spPr>
          <a:xfrm>
            <a:off x="9772232" y="1656522"/>
            <a:ext cx="927652" cy="607963"/>
          </a:xfrm>
          <a:prstGeom prst="rect">
            <a:avLst/>
          </a:prstGeom>
          <a:ln w="57150">
            <a:solidFill>
              <a:srgbClr val="7030A0"/>
            </a:solidFill>
          </a:ln>
        </p:spPr>
      </p:pic>
      <p:cxnSp>
        <p:nvCxnSpPr>
          <p:cNvPr id="26" name="Straight Arrow Connector 25">
            <a:extLst>
              <a:ext uri="{FF2B5EF4-FFF2-40B4-BE49-F238E27FC236}">
                <a16:creationId xmlns:a16="http://schemas.microsoft.com/office/drawing/2014/main" id="{FD0C5ED5-15AD-4F02-BCAE-1A0D79FEA978}"/>
              </a:ext>
            </a:extLst>
          </p:cNvPr>
          <p:cNvCxnSpPr>
            <a:cxnSpLocks/>
          </p:cNvCxnSpPr>
          <p:nvPr/>
        </p:nvCxnSpPr>
        <p:spPr>
          <a:xfrm flipH="1">
            <a:off x="10751892" y="1960502"/>
            <a:ext cx="353430" cy="1"/>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D11F81F-D14E-4AD3-B5FA-E4EB7041EF62}"/>
              </a:ext>
            </a:extLst>
          </p:cNvPr>
          <p:cNvSpPr txBox="1"/>
          <p:nvPr/>
        </p:nvSpPr>
        <p:spPr>
          <a:xfrm>
            <a:off x="11047804" y="1698893"/>
            <a:ext cx="886288" cy="523220"/>
          </a:xfrm>
          <a:prstGeom prst="rect">
            <a:avLst/>
          </a:prstGeom>
          <a:solidFill>
            <a:schemeClr val="bg1"/>
          </a:solidFill>
          <a:ln w="38100">
            <a:solidFill>
              <a:srgbClr val="7030A0"/>
            </a:solidFill>
          </a:ln>
        </p:spPr>
        <p:txBody>
          <a:bodyPr wrap="square" rtlCol="0">
            <a:spAutoFit/>
          </a:bodyPr>
          <a:lstStyle/>
          <a:p>
            <a:pPr algn="ctr"/>
            <a:r>
              <a:rPr lang="en-GB" sz="1400" b="1" dirty="0">
                <a:solidFill>
                  <a:srgbClr val="7030A0"/>
                </a:solidFill>
              </a:rPr>
              <a:t>Infected</a:t>
            </a:r>
          </a:p>
          <a:p>
            <a:pPr algn="ctr"/>
            <a:r>
              <a:rPr lang="en-GB" sz="1400" b="1" dirty="0">
                <a:solidFill>
                  <a:srgbClr val="7030A0"/>
                </a:solidFill>
              </a:rPr>
              <a:t>Poo</a:t>
            </a:r>
          </a:p>
        </p:txBody>
      </p:sp>
    </p:spTree>
    <p:extLst>
      <p:ext uri="{BB962C8B-B14F-4D97-AF65-F5344CB8AC3E}">
        <p14:creationId xmlns:p14="http://schemas.microsoft.com/office/powerpoint/2010/main" val="3264003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5D9422A-D009-4066-BFEC-F13328979C32}"/>
              </a:ext>
            </a:extLst>
          </p:cNvPr>
          <p:cNvPicPr>
            <a:picLocks noChangeAspect="1"/>
          </p:cNvPicPr>
          <p:nvPr/>
        </p:nvPicPr>
        <p:blipFill rotWithShape="1">
          <a:blip r:embed="rId2"/>
          <a:srcRect l="9782" t="58362" r="7392" b="17192"/>
          <a:stretch/>
        </p:blipFill>
        <p:spPr>
          <a:xfrm>
            <a:off x="1832367" y="4761196"/>
            <a:ext cx="10098156" cy="1675693"/>
          </a:xfrm>
          <a:prstGeom prst="rect">
            <a:avLst/>
          </a:prstGeom>
          <a:ln w="57150">
            <a:solidFill>
              <a:srgbClr val="7030A0"/>
            </a:solidFill>
          </a:ln>
        </p:spPr>
      </p:pic>
      <p:pic>
        <p:nvPicPr>
          <p:cNvPr id="8" name="Picture 7">
            <a:extLst>
              <a:ext uri="{FF2B5EF4-FFF2-40B4-BE49-F238E27FC236}">
                <a16:creationId xmlns:a16="http://schemas.microsoft.com/office/drawing/2014/main" id="{D6862CFD-A085-43C6-9F64-899BE7CFF476}"/>
              </a:ext>
            </a:extLst>
          </p:cNvPr>
          <p:cNvPicPr>
            <a:picLocks noChangeAspect="1"/>
          </p:cNvPicPr>
          <p:nvPr/>
        </p:nvPicPr>
        <p:blipFill rotWithShape="1">
          <a:blip r:embed="rId3"/>
          <a:srcRect l="79937" t="19583" r="10906" b="18825"/>
          <a:stretch/>
        </p:blipFill>
        <p:spPr>
          <a:xfrm>
            <a:off x="261476" y="715931"/>
            <a:ext cx="1116477" cy="4221922"/>
          </a:xfrm>
          <a:prstGeom prst="rect">
            <a:avLst/>
          </a:prstGeom>
          <a:ln w="57150">
            <a:solidFill>
              <a:srgbClr val="7030A0"/>
            </a:solidFill>
          </a:ln>
        </p:spPr>
      </p:pic>
      <p:cxnSp>
        <p:nvCxnSpPr>
          <p:cNvPr id="24" name="Straight Arrow Connector 23">
            <a:extLst>
              <a:ext uri="{FF2B5EF4-FFF2-40B4-BE49-F238E27FC236}">
                <a16:creationId xmlns:a16="http://schemas.microsoft.com/office/drawing/2014/main" id="{C3255E6E-B563-49D6-825B-41A322DC211F}"/>
              </a:ext>
            </a:extLst>
          </p:cNvPr>
          <p:cNvCxnSpPr>
            <a:cxnSpLocks/>
          </p:cNvCxnSpPr>
          <p:nvPr/>
        </p:nvCxnSpPr>
        <p:spPr>
          <a:xfrm flipH="1" flipV="1">
            <a:off x="513796" y="4626263"/>
            <a:ext cx="451786" cy="1193426"/>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2579DA5A-7F3D-4EB0-A96D-28A5643A5BD9}"/>
              </a:ext>
            </a:extLst>
          </p:cNvPr>
          <p:cNvCxnSpPr>
            <a:cxnSpLocks/>
          </p:cNvCxnSpPr>
          <p:nvPr/>
        </p:nvCxnSpPr>
        <p:spPr>
          <a:xfrm>
            <a:off x="1232452" y="5819689"/>
            <a:ext cx="1722783" cy="181596"/>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017FE9E7-3BC3-4682-89F5-9E18939C14F7}"/>
              </a:ext>
            </a:extLst>
          </p:cNvPr>
          <p:cNvGrpSpPr/>
          <p:nvPr/>
        </p:nvGrpSpPr>
        <p:grpSpPr>
          <a:xfrm>
            <a:off x="5902059" y="224369"/>
            <a:ext cx="5838092" cy="2602523"/>
            <a:chOff x="6092431" y="234540"/>
            <a:chExt cx="5838092" cy="2602523"/>
          </a:xfrm>
        </p:grpSpPr>
        <p:pic>
          <p:nvPicPr>
            <p:cNvPr id="2" name="Picture 1">
              <a:extLst>
                <a:ext uri="{FF2B5EF4-FFF2-40B4-BE49-F238E27FC236}">
                  <a16:creationId xmlns:a16="http://schemas.microsoft.com/office/drawing/2014/main" id="{79AF0ACE-27F9-4C54-8201-62C2B248B3B6}"/>
                </a:ext>
              </a:extLst>
            </p:cNvPr>
            <p:cNvPicPr>
              <a:picLocks noChangeAspect="1"/>
            </p:cNvPicPr>
            <p:nvPr/>
          </p:nvPicPr>
          <p:blipFill rotWithShape="1">
            <a:blip r:embed="rId4"/>
            <a:srcRect l="42115" t="37532" r="10000" b="24501"/>
            <a:stretch/>
          </p:blipFill>
          <p:spPr>
            <a:xfrm>
              <a:off x="6092431" y="234540"/>
              <a:ext cx="5838092" cy="2602523"/>
            </a:xfrm>
            <a:prstGeom prst="rect">
              <a:avLst/>
            </a:prstGeom>
            <a:ln w="57150">
              <a:solidFill>
                <a:srgbClr val="7030A0"/>
              </a:solidFill>
            </a:ln>
          </p:spPr>
        </p:pic>
        <p:sp>
          <p:nvSpPr>
            <p:cNvPr id="11" name="TextBox 10">
              <a:extLst>
                <a:ext uri="{FF2B5EF4-FFF2-40B4-BE49-F238E27FC236}">
                  <a16:creationId xmlns:a16="http://schemas.microsoft.com/office/drawing/2014/main" id="{F056494B-C547-4A38-9758-FF59582C231D}"/>
                </a:ext>
              </a:extLst>
            </p:cNvPr>
            <p:cNvSpPr txBox="1"/>
            <p:nvPr/>
          </p:nvSpPr>
          <p:spPr>
            <a:xfrm>
              <a:off x="6660346" y="371256"/>
              <a:ext cx="1224167" cy="316493"/>
            </a:xfrm>
            <a:prstGeom prst="rect">
              <a:avLst/>
            </a:prstGeom>
            <a:solidFill>
              <a:schemeClr val="bg1"/>
            </a:solidFill>
            <a:ln w="38100">
              <a:solidFill>
                <a:srgbClr val="7030A0"/>
              </a:solidFill>
            </a:ln>
          </p:spPr>
          <p:txBody>
            <a:bodyPr wrap="square" rtlCol="0">
              <a:spAutoFit/>
            </a:bodyPr>
            <a:lstStyle/>
            <a:p>
              <a:pPr algn="ctr"/>
              <a:r>
                <a:rPr lang="en-GB" sz="1400" b="1" dirty="0">
                  <a:solidFill>
                    <a:srgbClr val="7030A0"/>
                  </a:solidFill>
                </a:rPr>
                <a:t>Tapeworm</a:t>
              </a:r>
            </a:p>
          </p:txBody>
        </p:sp>
        <p:cxnSp>
          <p:nvCxnSpPr>
            <p:cNvPr id="15" name="Straight Arrow Connector 14">
              <a:extLst>
                <a:ext uri="{FF2B5EF4-FFF2-40B4-BE49-F238E27FC236}">
                  <a16:creationId xmlns:a16="http://schemas.microsoft.com/office/drawing/2014/main" id="{42270447-8D8C-4878-A471-09DA30679FEF}"/>
                </a:ext>
              </a:extLst>
            </p:cNvPr>
            <p:cNvCxnSpPr>
              <a:cxnSpLocks/>
            </p:cNvCxnSpPr>
            <p:nvPr/>
          </p:nvCxnSpPr>
          <p:spPr>
            <a:xfrm>
              <a:off x="6965260" y="1269128"/>
              <a:ext cx="0" cy="457073"/>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E0303D4-03A0-426D-B970-DFDCA8C537F4}"/>
                </a:ext>
              </a:extLst>
            </p:cNvPr>
            <p:cNvSpPr txBox="1"/>
            <p:nvPr/>
          </p:nvSpPr>
          <p:spPr>
            <a:xfrm>
              <a:off x="8125859" y="422254"/>
              <a:ext cx="1771236" cy="523220"/>
            </a:xfrm>
            <a:prstGeom prst="rect">
              <a:avLst/>
            </a:prstGeom>
            <a:solidFill>
              <a:schemeClr val="bg1"/>
            </a:solidFill>
            <a:ln w="38100">
              <a:solidFill>
                <a:srgbClr val="7030A0"/>
              </a:solidFill>
            </a:ln>
          </p:spPr>
          <p:txBody>
            <a:bodyPr wrap="square" rtlCol="0">
              <a:spAutoFit/>
            </a:bodyPr>
            <a:lstStyle/>
            <a:p>
              <a:pPr algn="ctr"/>
              <a:r>
                <a:rPr lang="en-GB" sz="1400" b="1" dirty="0">
                  <a:solidFill>
                    <a:srgbClr val="7030A0"/>
                  </a:solidFill>
                </a:rPr>
                <a:t>Scolex which is used to suck human blood</a:t>
              </a:r>
            </a:p>
          </p:txBody>
        </p:sp>
        <p:cxnSp>
          <p:nvCxnSpPr>
            <p:cNvPr id="18" name="Straight Arrow Connector 17">
              <a:extLst>
                <a:ext uri="{FF2B5EF4-FFF2-40B4-BE49-F238E27FC236}">
                  <a16:creationId xmlns:a16="http://schemas.microsoft.com/office/drawing/2014/main" id="{C3200B33-0575-4751-9CDA-B01F849E32F8}"/>
                </a:ext>
              </a:extLst>
            </p:cNvPr>
            <p:cNvCxnSpPr>
              <a:cxnSpLocks/>
            </p:cNvCxnSpPr>
            <p:nvPr/>
          </p:nvCxnSpPr>
          <p:spPr>
            <a:xfrm>
              <a:off x="9897095" y="715931"/>
              <a:ext cx="611879"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A618D32C-F8E6-414B-BE15-4155F75469C4}"/>
              </a:ext>
            </a:extLst>
          </p:cNvPr>
          <p:cNvSpPr txBox="1"/>
          <p:nvPr/>
        </p:nvSpPr>
        <p:spPr>
          <a:xfrm>
            <a:off x="5956566" y="951180"/>
            <a:ext cx="1636644" cy="307777"/>
          </a:xfrm>
          <a:prstGeom prst="rect">
            <a:avLst/>
          </a:prstGeom>
          <a:solidFill>
            <a:schemeClr val="bg1"/>
          </a:solidFill>
          <a:ln w="38100">
            <a:solidFill>
              <a:srgbClr val="7030A0"/>
            </a:solidFill>
          </a:ln>
        </p:spPr>
        <p:txBody>
          <a:bodyPr wrap="square" rtlCol="0">
            <a:spAutoFit/>
          </a:bodyPr>
          <a:lstStyle/>
          <a:p>
            <a:pPr algn="ctr"/>
            <a:r>
              <a:rPr lang="en-GB" sz="1400" b="1" dirty="0">
                <a:solidFill>
                  <a:srgbClr val="7030A0"/>
                </a:solidFill>
              </a:rPr>
              <a:t>Gravid proglottids</a:t>
            </a:r>
          </a:p>
        </p:txBody>
      </p:sp>
      <p:sp>
        <p:nvSpPr>
          <p:cNvPr id="9" name="TextBox 8">
            <a:extLst>
              <a:ext uri="{FF2B5EF4-FFF2-40B4-BE49-F238E27FC236}">
                <a16:creationId xmlns:a16="http://schemas.microsoft.com/office/drawing/2014/main" id="{52041972-6B91-4E19-BA6A-2662B5E762F6}"/>
              </a:ext>
            </a:extLst>
          </p:cNvPr>
          <p:cNvSpPr txBox="1"/>
          <p:nvPr/>
        </p:nvSpPr>
        <p:spPr>
          <a:xfrm>
            <a:off x="261476" y="5665801"/>
            <a:ext cx="1708615" cy="307777"/>
          </a:xfrm>
          <a:prstGeom prst="rect">
            <a:avLst/>
          </a:prstGeom>
          <a:solidFill>
            <a:schemeClr val="bg1"/>
          </a:solidFill>
          <a:ln w="38100">
            <a:solidFill>
              <a:srgbClr val="7030A0"/>
            </a:solidFill>
          </a:ln>
        </p:spPr>
        <p:txBody>
          <a:bodyPr wrap="square" rtlCol="0">
            <a:spAutoFit/>
          </a:bodyPr>
          <a:lstStyle/>
          <a:p>
            <a:pPr algn="ctr"/>
            <a:r>
              <a:rPr lang="en-GB" sz="1400" b="1" dirty="0">
                <a:solidFill>
                  <a:srgbClr val="7030A0"/>
                </a:solidFill>
              </a:rPr>
              <a:t>Ascaris lumbricoides</a:t>
            </a:r>
          </a:p>
        </p:txBody>
      </p:sp>
      <p:pic>
        <p:nvPicPr>
          <p:cNvPr id="37" name="Picture 36">
            <a:extLst>
              <a:ext uri="{FF2B5EF4-FFF2-40B4-BE49-F238E27FC236}">
                <a16:creationId xmlns:a16="http://schemas.microsoft.com/office/drawing/2014/main" id="{1B5B8E37-870E-40CF-BA42-F7431B36EB86}"/>
              </a:ext>
            </a:extLst>
          </p:cNvPr>
          <p:cNvPicPr>
            <a:picLocks noChangeAspect="1"/>
          </p:cNvPicPr>
          <p:nvPr/>
        </p:nvPicPr>
        <p:blipFill rotWithShape="1">
          <a:blip r:embed="rId5"/>
          <a:srcRect l="24239" t="30565" r="54983" b="40478"/>
          <a:stretch/>
        </p:blipFill>
        <p:spPr>
          <a:xfrm>
            <a:off x="2356034" y="266524"/>
            <a:ext cx="2533310" cy="1984866"/>
          </a:xfrm>
          <a:prstGeom prst="rect">
            <a:avLst/>
          </a:prstGeom>
          <a:ln w="57150">
            <a:solidFill>
              <a:srgbClr val="7030A0"/>
            </a:solidFill>
          </a:ln>
        </p:spPr>
      </p:pic>
      <p:cxnSp>
        <p:nvCxnSpPr>
          <p:cNvPr id="39" name="Straight Arrow Connector 38">
            <a:extLst>
              <a:ext uri="{FF2B5EF4-FFF2-40B4-BE49-F238E27FC236}">
                <a16:creationId xmlns:a16="http://schemas.microsoft.com/office/drawing/2014/main" id="{299E42C3-4895-4705-A921-5932D5022EB1}"/>
              </a:ext>
            </a:extLst>
          </p:cNvPr>
          <p:cNvCxnSpPr>
            <a:cxnSpLocks/>
          </p:cNvCxnSpPr>
          <p:nvPr/>
        </p:nvCxnSpPr>
        <p:spPr>
          <a:xfrm flipV="1">
            <a:off x="3405100" y="1802560"/>
            <a:ext cx="0" cy="1106896"/>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1DC91DF-F155-4BB2-A174-4E24F0809EAE}"/>
              </a:ext>
            </a:extLst>
          </p:cNvPr>
          <p:cNvSpPr txBox="1"/>
          <p:nvPr/>
        </p:nvSpPr>
        <p:spPr>
          <a:xfrm>
            <a:off x="2864913" y="2655078"/>
            <a:ext cx="1359811" cy="307777"/>
          </a:xfrm>
          <a:prstGeom prst="rect">
            <a:avLst/>
          </a:prstGeom>
          <a:solidFill>
            <a:schemeClr val="bg1"/>
          </a:solidFill>
          <a:ln w="38100">
            <a:solidFill>
              <a:srgbClr val="7030A0"/>
            </a:solidFill>
          </a:ln>
        </p:spPr>
        <p:txBody>
          <a:bodyPr wrap="square" rtlCol="0">
            <a:spAutoFit/>
          </a:bodyPr>
          <a:lstStyle/>
          <a:p>
            <a:pPr algn="ctr"/>
            <a:r>
              <a:rPr lang="en-GB" sz="1400" b="1" dirty="0">
                <a:solidFill>
                  <a:srgbClr val="7030A0"/>
                </a:solidFill>
              </a:rPr>
              <a:t>Ascaris Eggs</a:t>
            </a:r>
          </a:p>
        </p:txBody>
      </p:sp>
      <p:cxnSp>
        <p:nvCxnSpPr>
          <p:cNvPr id="41" name="Straight Arrow Connector 40">
            <a:extLst>
              <a:ext uri="{FF2B5EF4-FFF2-40B4-BE49-F238E27FC236}">
                <a16:creationId xmlns:a16="http://schemas.microsoft.com/office/drawing/2014/main" id="{6EAAAC42-46CA-43F2-90B9-3C3F480727C4}"/>
              </a:ext>
            </a:extLst>
          </p:cNvPr>
          <p:cNvCxnSpPr>
            <a:cxnSpLocks/>
          </p:cNvCxnSpPr>
          <p:nvPr/>
        </p:nvCxnSpPr>
        <p:spPr>
          <a:xfrm flipH="1" flipV="1">
            <a:off x="1079035" y="2022130"/>
            <a:ext cx="1086599" cy="1406871"/>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ECD1B69-0FF5-4F4B-B103-FE784FAF4555}"/>
              </a:ext>
            </a:extLst>
          </p:cNvPr>
          <p:cNvCxnSpPr>
            <a:cxnSpLocks/>
          </p:cNvCxnSpPr>
          <p:nvPr/>
        </p:nvCxnSpPr>
        <p:spPr>
          <a:xfrm>
            <a:off x="3927575" y="4030170"/>
            <a:ext cx="1168120" cy="1192806"/>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0E62C2D-C0A1-415B-991D-22A177E957FB}"/>
              </a:ext>
            </a:extLst>
          </p:cNvPr>
          <p:cNvCxnSpPr>
            <a:cxnSpLocks/>
          </p:cNvCxnSpPr>
          <p:nvPr/>
        </p:nvCxnSpPr>
        <p:spPr>
          <a:xfrm flipH="1" flipV="1">
            <a:off x="11290852" y="2356008"/>
            <a:ext cx="317088" cy="1173879"/>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9BA9F2E-3C18-4BAF-880F-B4FBCE998013}"/>
              </a:ext>
            </a:extLst>
          </p:cNvPr>
          <p:cNvSpPr txBox="1"/>
          <p:nvPr/>
        </p:nvSpPr>
        <p:spPr>
          <a:xfrm>
            <a:off x="5711686" y="3101546"/>
            <a:ext cx="6218837" cy="1384995"/>
          </a:xfrm>
          <a:prstGeom prst="rect">
            <a:avLst/>
          </a:prstGeom>
          <a:solidFill>
            <a:schemeClr val="bg1"/>
          </a:solidFill>
          <a:ln w="38100">
            <a:solidFill>
              <a:srgbClr val="7030A0"/>
            </a:solidFill>
          </a:ln>
        </p:spPr>
        <p:txBody>
          <a:bodyPr wrap="square" rtlCol="0">
            <a:spAutoFit/>
          </a:bodyPr>
          <a:lstStyle/>
          <a:p>
            <a:r>
              <a:rPr lang="en-GB" sz="1400" b="1" dirty="0">
                <a:solidFill>
                  <a:srgbClr val="7030A0"/>
                </a:solidFill>
              </a:rPr>
              <a:t>Humans can become infected with tapeworms when they eat undercooked fish or meat. Once inside us, tapeworms can grow up to 25 m in length inside our intestines! Eggs or gravid proglottids containing eggs are excreted in human faeces and ingested by livestock and the cycle repeats itself again. Tapeworms can also autoinfect humans meaning they can hatch out in the intestines so if you are infected by one worm it could result in being infected by many tapeworms!</a:t>
            </a:r>
          </a:p>
        </p:txBody>
      </p:sp>
      <p:sp>
        <p:nvSpPr>
          <p:cNvPr id="23" name="TextBox 22">
            <a:extLst>
              <a:ext uri="{FF2B5EF4-FFF2-40B4-BE49-F238E27FC236}">
                <a16:creationId xmlns:a16="http://schemas.microsoft.com/office/drawing/2014/main" id="{FCD8C8E2-4086-485D-A816-106749E4E4E6}"/>
              </a:ext>
            </a:extLst>
          </p:cNvPr>
          <p:cNvSpPr txBox="1"/>
          <p:nvPr/>
        </p:nvSpPr>
        <p:spPr>
          <a:xfrm>
            <a:off x="1759088" y="3189690"/>
            <a:ext cx="3571462" cy="954107"/>
          </a:xfrm>
          <a:prstGeom prst="rect">
            <a:avLst/>
          </a:prstGeom>
          <a:solidFill>
            <a:schemeClr val="bg1"/>
          </a:solidFill>
          <a:ln w="38100">
            <a:solidFill>
              <a:srgbClr val="7030A0"/>
            </a:solidFill>
          </a:ln>
        </p:spPr>
        <p:txBody>
          <a:bodyPr wrap="square" rtlCol="0">
            <a:spAutoFit/>
          </a:bodyPr>
          <a:lstStyle/>
          <a:p>
            <a:r>
              <a:rPr lang="en-GB" sz="1400" b="1" dirty="0">
                <a:solidFill>
                  <a:srgbClr val="7030A0"/>
                </a:solidFill>
              </a:rPr>
              <a:t>Ascaris lumbricoides is a roundworm. Humans become infected through the faecal – oral route. The adult worms mature and live in the intestine where they absorb nutrients.</a:t>
            </a:r>
          </a:p>
        </p:txBody>
      </p:sp>
    </p:spTree>
    <p:extLst>
      <p:ext uri="{BB962C8B-B14F-4D97-AF65-F5344CB8AC3E}">
        <p14:creationId xmlns:p14="http://schemas.microsoft.com/office/powerpoint/2010/main" val="3552451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1317A-2C7D-46D6-A726-9306161C5E72}"/>
              </a:ext>
            </a:extLst>
          </p:cNvPr>
          <p:cNvPicPr>
            <a:picLocks noChangeAspect="1"/>
          </p:cNvPicPr>
          <p:nvPr/>
        </p:nvPicPr>
        <p:blipFill rotWithShape="1">
          <a:blip r:embed="rId2"/>
          <a:srcRect l="10846" t="18856" r="57654" b="15676"/>
          <a:stretch/>
        </p:blipFill>
        <p:spPr>
          <a:xfrm>
            <a:off x="4175760" y="1762614"/>
            <a:ext cx="3840480" cy="4487594"/>
          </a:xfrm>
          <a:prstGeom prst="rect">
            <a:avLst/>
          </a:prstGeom>
          <a:ln w="57150">
            <a:solidFill>
              <a:srgbClr val="00B0F0"/>
            </a:solidFill>
          </a:ln>
        </p:spPr>
      </p:pic>
      <p:pic>
        <p:nvPicPr>
          <p:cNvPr id="5" name="Picture 4">
            <a:extLst>
              <a:ext uri="{FF2B5EF4-FFF2-40B4-BE49-F238E27FC236}">
                <a16:creationId xmlns:a16="http://schemas.microsoft.com/office/drawing/2014/main" id="{16B0A1F5-81D3-413A-8521-AE42AA5B27FB}"/>
              </a:ext>
            </a:extLst>
          </p:cNvPr>
          <p:cNvPicPr>
            <a:picLocks noChangeAspect="1"/>
          </p:cNvPicPr>
          <p:nvPr/>
        </p:nvPicPr>
        <p:blipFill rotWithShape="1">
          <a:blip r:embed="rId3"/>
          <a:srcRect l="54346" t="36096" r="28923" b="44566"/>
          <a:stretch/>
        </p:blipFill>
        <p:spPr>
          <a:xfrm>
            <a:off x="9924757" y="310199"/>
            <a:ext cx="2039813" cy="1325563"/>
          </a:xfrm>
          <a:prstGeom prst="rect">
            <a:avLst/>
          </a:prstGeom>
          <a:ln w="57150">
            <a:solidFill>
              <a:srgbClr val="00B0F0"/>
            </a:solidFill>
          </a:ln>
        </p:spPr>
      </p:pic>
      <p:pic>
        <p:nvPicPr>
          <p:cNvPr id="6" name="Picture 5">
            <a:extLst>
              <a:ext uri="{FF2B5EF4-FFF2-40B4-BE49-F238E27FC236}">
                <a16:creationId xmlns:a16="http://schemas.microsoft.com/office/drawing/2014/main" id="{83C558BC-7B26-4891-9424-1423D3235777}"/>
              </a:ext>
            </a:extLst>
          </p:cNvPr>
          <p:cNvPicPr>
            <a:picLocks noChangeAspect="1"/>
          </p:cNvPicPr>
          <p:nvPr/>
        </p:nvPicPr>
        <p:blipFill rotWithShape="1">
          <a:blip r:embed="rId4"/>
          <a:srcRect l="47422" t="27682" r="10232" b="23885"/>
          <a:stretch/>
        </p:blipFill>
        <p:spPr>
          <a:xfrm rot="16200000">
            <a:off x="-574428" y="2346423"/>
            <a:ext cx="5162841" cy="3319976"/>
          </a:xfrm>
          <a:prstGeom prst="rect">
            <a:avLst/>
          </a:prstGeom>
          <a:ln w="57150">
            <a:solidFill>
              <a:srgbClr val="00B0F0"/>
            </a:solidFill>
          </a:ln>
        </p:spPr>
      </p:pic>
      <p:sp>
        <p:nvSpPr>
          <p:cNvPr id="9" name="Title 1">
            <a:extLst>
              <a:ext uri="{FF2B5EF4-FFF2-40B4-BE49-F238E27FC236}">
                <a16:creationId xmlns:a16="http://schemas.microsoft.com/office/drawing/2014/main" id="{B0DA8D0A-679A-4AED-820D-3389743A7780}"/>
              </a:ext>
            </a:extLst>
          </p:cNvPr>
          <p:cNvSpPr>
            <a:spLocks noGrp="1"/>
          </p:cNvSpPr>
          <p:nvPr>
            <p:ph type="title"/>
          </p:nvPr>
        </p:nvSpPr>
        <p:spPr>
          <a:xfrm>
            <a:off x="347004" y="347626"/>
            <a:ext cx="3058365" cy="789540"/>
          </a:xfrm>
          <a:solidFill>
            <a:schemeClr val="bg1"/>
          </a:solidFill>
          <a:ln w="57150">
            <a:solidFill>
              <a:srgbClr val="00B0F0"/>
            </a:solidFill>
          </a:ln>
        </p:spPr>
        <p:txBody>
          <a:bodyPr>
            <a:normAutofit fontScale="90000"/>
          </a:bodyPr>
          <a:lstStyle/>
          <a:p>
            <a:r>
              <a:rPr lang="en-GB" sz="4000" b="1" dirty="0">
                <a:solidFill>
                  <a:srgbClr val="002060"/>
                </a:solidFill>
              </a:rPr>
              <a:t>Schistosomiasis</a:t>
            </a:r>
          </a:p>
        </p:txBody>
      </p:sp>
      <p:sp>
        <p:nvSpPr>
          <p:cNvPr id="10" name="TextBox 9">
            <a:extLst>
              <a:ext uri="{FF2B5EF4-FFF2-40B4-BE49-F238E27FC236}">
                <a16:creationId xmlns:a16="http://schemas.microsoft.com/office/drawing/2014/main" id="{A31CCB1A-0E3B-4D4E-9F94-51C1C2DE7B6C}"/>
              </a:ext>
            </a:extLst>
          </p:cNvPr>
          <p:cNvSpPr txBox="1"/>
          <p:nvPr/>
        </p:nvSpPr>
        <p:spPr>
          <a:xfrm>
            <a:off x="3611478" y="309504"/>
            <a:ext cx="6107169" cy="954107"/>
          </a:xfrm>
          <a:prstGeom prst="rect">
            <a:avLst/>
          </a:prstGeom>
          <a:solidFill>
            <a:schemeClr val="bg1"/>
          </a:solidFill>
          <a:ln w="38100">
            <a:solidFill>
              <a:srgbClr val="00B0F0"/>
            </a:solidFill>
          </a:ln>
        </p:spPr>
        <p:txBody>
          <a:bodyPr wrap="square" rtlCol="0">
            <a:spAutoFit/>
          </a:bodyPr>
          <a:lstStyle/>
          <a:p>
            <a:r>
              <a:rPr lang="en-GB" sz="1400" b="1" dirty="0">
                <a:solidFill>
                  <a:srgbClr val="002060"/>
                </a:solidFill>
              </a:rPr>
              <a:t>Schistosomiasis, also known as bilharzia or snail fever, is a parasitic worm infection with several life cycle stages. Individuals become infected when the cercarial stage of the schistosome parasite burrows through the skin when an individual comes into contact with water contaminated with the cercarial forms.</a:t>
            </a:r>
          </a:p>
        </p:txBody>
      </p:sp>
      <p:sp>
        <p:nvSpPr>
          <p:cNvPr id="11" name="TextBox 10">
            <a:extLst>
              <a:ext uri="{FF2B5EF4-FFF2-40B4-BE49-F238E27FC236}">
                <a16:creationId xmlns:a16="http://schemas.microsoft.com/office/drawing/2014/main" id="{09495F9B-421C-4ADE-98EB-5C172F2188DF}"/>
              </a:ext>
            </a:extLst>
          </p:cNvPr>
          <p:cNvSpPr txBox="1"/>
          <p:nvPr/>
        </p:nvSpPr>
        <p:spPr>
          <a:xfrm>
            <a:off x="4288040" y="1881809"/>
            <a:ext cx="2192273" cy="307777"/>
          </a:xfrm>
          <a:prstGeom prst="rect">
            <a:avLst/>
          </a:prstGeom>
          <a:solidFill>
            <a:schemeClr val="bg1"/>
          </a:solidFill>
          <a:ln w="38100">
            <a:solidFill>
              <a:srgbClr val="00B0F0"/>
            </a:solidFill>
          </a:ln>
        </p:spPr>
        <p:txBody>
          <a:bodyPr wrap="square" rtlCol="0">
            <a:spAutoFit/>
          </a:bodyPr>
          <a:lstStyle/>
          <a:p>
            <a:pPr algn="ctr"/>
            <a:r>
              <a:rPr lang="en-GB" sz="1400" b="1" dirty="0">
                <a:solidFill>
                  <a:srgbClr val="002060"/>
                </a:solidFill>
              </a:rPr>
              <a:t>Adult schistosome worms</a:t>
            </a:r>
          </a:p>
        </p:txBody>
      </p:sp>
      <p:sp>
        <p:nvSpPr>
          <p:cNvPr id="12" name="TextBox 11">
            <a:extLst>
              <a:ext uri="{FF2B5EF4-FFF2-40B4-BE49-F238E27FC236}">
                <a16:creationId xmlns:a16="http://schemas.microsoft.com/office/drawing/2014/main" id="{C0737BA8-8DA2-4F03-8332-1DD5D4C4F3A3}"/>
              </a:ext>
            </a:extLst>
          </p:cNvPr>
          <p:cNvSpPr txBox="1"/>
          <p:nvPr/>
        </p:nvSpPr>
        <p:spPr>
          <a:xfrm>
            <a:off x="1995455" y="4194313"/>
            <a:ext cx="1529183" cy="307777"/>
          </a:xfrm>
          <a:prstGeom prst="rect">
            <a:avLst/>
          </a:prstGeom>
          <a:solidFill>
            <a:schemeClr val="bg1"/>
          </a:solidFill>
          <a:ln w="38100">
            <a:solidFill>
              <a:srgbClr val="00B0F0"/>
            </a:solidFill>
          </a:ln>
        </p:spPr>
        <p:txBody>
          <a:bodyPr wrap="square" rtlCol="0">
            <a:spAutoFit/>
          </a:bodyPr>
          <a:lstStyle/>
          <a:p>
            <a:pPr algn="ctr"/>
            <a:r>
              <a:rPr lang="en-GB" sz="1400" b="1" dirty="0">
                <a:solidFill>
                  <a:srgbClr val="002060"/>
                </a:solidFill>
              </a:rPr>
              <a:t>Cercarial stage</a:t>
            </a:r>
          </a:p>
        </p:txBody>
      </p:sp>
      <p:sp>
        <p:nvSpPr>
          <p:cNvPr id="13" name="TextBox 12">
            <a:extLst>
              <a:ext uri="{FF2B5EF4-FFF2-40B4-BE49-F238E27FC236}">
                <a16:creationId xmlns:a16="http://schemas.microsoft.com/office/drawing/2014/main" id="{A1E7046A-F15B-4E74-9204-37833BE52D36}"/>
              </a:ext>
            </a:extLst>
          </p:cNvPr>
          <p:cNvSpPr txBox="1"/>
          <p:nvPr/>
        </p:nvSpPr>
        <p:spPr>
          <a:xfrm>
            <a:off x="4669520" y="2574036"/>
            <a:ext cx="644602" cy="307777"/>
          </a:xfrm>
          <a:prstGeom prst="rect">
            <a:avLst/>
          </a:prstGeom>
          <a:solidFill>
            <a:schemeClr val="bg1"/>
          </a:solidFill>
          <a:ln w="38100">
            <a:solidFill>
              <a:srgbClr val="00B0F0"/>
            </a:solidFill>
          </a:ln>
        </p:spPr>
        <p:txBody>
          <a:bodyPr wrap="square" rtlCol="0">
            <a:spAutoFit/>
          </a:bodyPr>
          <a:lstStyle/>
          <a:p>
            <a:pPr algn="ctr"/>
            <a:r>
              <a:rPr lang="en-GB" sz="1400" b="1" dirty="0">
                <a:solidFill>
                  <a:srgbClr val="002060"/>
                </a:solidFill>
              </a:rPr>
              <a:t>Male</a:t>
            </a:r>
          </a:p>
        </p:txBody>
      </p:sp>
      <p:sp>
        <p:nvSpPr>
          <p:cNvPr id="14" name="TextBox 13">
            <a:extLst>
              <a:ext uri="{FF2B5EF4-FFF2-40B4-BE49-F238E27FC236}">
                <a16:creationId xmlns:a16="http://schemas.microsoft.com/office/drawing/2014/main" id="{D414EE34-21D0-4D9A-8DD3-82C5BB7C5E26}"/>
              </a:ext>
            </a:extLst>
          </p:cNvPr>
          <p:cNvSpPr txBox="1"/>
          <p:nvPr/>
        </p:nvSpPr>
        <p:spPr>
          <a:xfrm>
            <a:off x="5043893" y="4104345"/>
            <a:ext cx="813567" cy="307777"/>
          </a:xfrm>
          <a:prstGeom prst="rect">
            <a:avLst/>
          </a:prstGeom>
          <a:solidFill>
            <a:schemeClr val="bg1"/>
          </a:solidFill>
          <a:ln w="38100">
            <a:solidFill>
              <a:srgbClr val="00B0F0"/>
            </a:solidFill>
          </a:ln>
        </p:spPr>
        <p:txBody>
          <a:bodyPr wrap="square" rtlCol="0">
            <a:spAutoFit/>
          </a:bodyPr>
          <a:lstStyle/>
          <a:p>
            <a:pPr algn="ctr"/>
            <a:r>
              <a:rPr lang="en-GB" sz="1400" b="1" dirty="0">
                <a:solidFill>
                  <a:srgbClr val="002060"/>
                </a:solidFill>
              </a:rPr>
              <a:t>Female</a:t>
            </a:r>
          </a:p>
        </p:txBody>
      </p:sp>
      <p:cxnSp>
        <p:nvCxnSpPr>
          <p:cNvPr id="16" name="Straight Arrow Connector 15">
            <a:extLst>
              <a:ext uri="{FF2B5EF4-FFF2-40B4-BE49-F238E27FC236}">
                <a16:creationId xmlns:a16="http://schemas.microsoft.com/office/drawing/2014/main" id="{84F41AF0-776D-4431-A0B1-5AFA584079CC}"/>
              </a:ext>
            </a:extLst>
          </p:cNvPr>
          <p:cNvCxnSpPr/>
          <p:nvPr/>
        </p:nvCxnSpPr>
        <p:spPr>
          <a:xfrm flipV="1">
            <a:off x="5314122" y="2574036"/>
            <a:ext cx="662608" cy="142685"/>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ED234BD-46FD-40DD-AB54-33E7D7C048C5}"/>
              </a:ext>
            </a:extLst>
          </p:cNvPr>
          <p:cNvCxnSpPr>
            <a:cxnSpLocks/>
          </p:cNvCxnSpPr>
          <p:nvPr/>
        </p:nvCxnSpPr>
        <p:spPr>
          <a:xfrm flipV="1">
            <a:off x="5880598" y="4129521"/>
            <a:ext cx="907888" cy="129584"/>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70C5B2E8-8411-4100-B9F7-89D45F7FAA41}"/>
              </a:ext>
            </a:extLst>
          </p:cNvPr>
          <p:cNvPicPr>
            <a:picLocks noChangeAspect="1"/>
          </p:cNvPicPr>
          <p:nvPr/>
        </p:nvPicPr>
        <p:blipFill rotWithShape="1">
          <a:blip r:embed="rId5"/>
          <a:srcRect l="68500" t="57588" r="10978" b="26946"/>
          <a:stretch/>
        </p:blipFill>
        <p:spPr>
          <a:xfrm>
            <a:off x="9197517" y="3921830"/>
            <a:ext cx="2502010" cy="1060174"/>
          </a:xfrm>
          <a:prstGeom prst="rect">
            <a:avLst/>
          </a:prstGeom>
          <a:ln w="57150">
            <a:solidFill>
              <a:srgbClr val="00B0F0"/>
            </a:solidFill>
          </a:ln>
        </p:spPr>
      </p:pic>
      <p:cxnSp>
        <p:nvCxnSpPr>
          <p:cNvPr id="21" name="Straight Arrow Connector 20">
            <a:extLst>
              <a:ext uri="{FF2B5EF4-FFF2-40B4-BE49-F238E27FC236}">
                <a16:creationId xmlns:a16="http://schemas.microsoft.com/office/drawing/2014/main" id="{BAEC3E3C-1969-461B-85CD-52247378AB54}"/>
              </a:ext>
            </a:extLst>
          </p:cNvPr>
          <p:cNvCxnSpPr>
            <a:cxnSpLocks/>
          </p:cNvCxnSpPr>
          <p:nvPr/>
        </p:nvCxnSpPr>
        <p:spPr>
          <a:xfrm flipH="1" flipV="1">
            <a:off x="2016980" y="3585220"/>
            <a:ext cx="599722" cy="61336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D47B5AE-930C-4277-B208-45C1B2E5AA8D}"/>
              </a:ext>
            </a:extLst>
          </p:cNvPr>
          <p:cNvCxnSpPr>
            <a:cxnSpLocks/>
          </p:cNvCxnSpPr>
          <p:nvPr/>
        </p:nvCxnSpPr>
        <p:spPr>
          <a:xfrm flipV="1">
            <a:off x="8726905" y="5120762"/>
            <a:ext cx="324330" cy="461891"/>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915FAF0D-B3E8-4C6E-A850-A195D3D2EADC}"/>
              </a:ext>
            </a:extLst>
          </p:cNvPr>
          <p:cNvPicPr>
            <a:picLocks noChangeAspect="1"/>
          </p:cNvPicPr>
          <p:nvPr/>
        </p:nvPicPr>
        <p:blipFill rotWithShape="1">
          <a:blip r:embed="rId6"/>
          <a:srcRect l="26522" t="56428" r="56413" b="20764"/>
          <a:stretch/>
        </p:blipFill>
        <p:spPr>
          <a:xfrm>
            <a:off x="8261720" y="2035697"/>
            <a:ext cx="2080592" cy="1563375"/>
          </a:xfrm>
          <a:prstGeom prst="rect">
            <a:avLst/>
          </a:prstGeom>
          <a:ln w="57150">
            <a:solidFill>
              <a:srgbClr val="00B0F0"/>
            </a:solidFill>
          </a:ln>
        </p:spPr>
      </p:pic>
      <p:sp>
        <p:nvSpPr>
          <p:cNvPr id="26" name="TextBox 25">
            <a:extLst>
              <a:ext uri="{FF2B5EF4-FFF2-40B4-BE49-F238E27FC236}">
                <a16:creationId xmlns:a16="http://schemas.microsoft.com/office/drawing/2014/main" id="{299E4797-3CF4-48B9-BD66-55FF4A936DEE}"/>
              </a:ext>
            </a:extLst>
          </p:cNvPr>
          <p:cNvSpPr txBox="1"/>
          <p:nvPr/>
        </p:nvSpPr>
        <p:spPr>
          <a:xfrm>
            <a:off x="10651827" y="2276601"/>
            <a:ext cx="1296143" cy="954107"/>
          </a:xfrm>
          <a:prstGeom prst="rect">
            <a:avLst/>
          </a:prstGeom>
          <a:solidFill>
            <a:schemeClr val="bg1"/>
          </a:solidFill>
          <a:ln w="38100">
            <a:solidFill>
              <a:srgbClr val="00B0F0"/>
            </a:solidFill>
          </a:ln>
        </p:spPr>
        <p:txBody>
          <a:bodyPr wrap="square" rtlCol="0">
            <a:spAutoFit/>
          </a:bodyPr>
          <a:lstStyle/>
          <a:p>
            <a:r>
              <a:rPr lang="en-GB" sz="1400" b="1" dirty="0">
                <a:solidFill>
                  <a:srgbClr val="002060"/>
                </a:solidFill>
              </a:rPr>
              <a:t>Snails are intermediate schistosome parasite hosts.</a:t>
            </a:r>
          </a:p>
        </p:txBody>
      </p:sp>
      <p:cxnSp>
        <p:nvCxnSpPr>
          <p:cNvPr id="27" name="Straight Arrow Connector 26">
            <a:extLst>
              <a:ext uri="{FF2B5EF4-FFF2-40B4-BE49-F238E27FC236}">
                <a16:creationId xmlns:a16="http://schemas.microsoft.com/office/drawing/2014/main" id="{5EB87940-7791-421B-810A-CC70202B357C}"/>
              </a:ext>
            </a:extLst>
          </p:cNvPr>
          <p:cNvCxnSpPr>
            <a:cxnSpLocks/>
          </p:cNvCxnSpPr>
          <p:nvPr/>
        </p:nvCxnSpPr>
        <p:spPr>
          <a:xfrm flipV="1">
            <a:off x="11061613" y="1781946"/>
            <a:ext cx="0" cy="49465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B9C927E-D43C-494E-B027-E92497334C6F}"/>
              </a:ext>
            </a:extLst>
          </p:cNvPr>
          <p:cNvCxnSpPr>
            <a:cxnSpLocks/>
          </p:cNvCxnSpPr>
          <p:nvPr/>
        </p:nvCxnSpPr>
        <p:spPr>
          <a:xfrm flipH="1">
            <a:off x="9924757" y="2406083"/>
            <a:ext cx="727071"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755F177-BB3B-4BE1-9E36-ACCD0ACD50B6}"/>
              </a:ext>
            </a:extLst>
          </p:cNvPr>
          <p:cNvSpPr txBox="1"/>
          <p:nvPr/>
        </p:nvSpPr>
        <p:spPr>
          <a:xfrm>
            <a:off x="8517092" y="5425474"/>
            <a:ext cx="3327904" cy="1169551"/>
          </a:xfrm>
          <a:prstGeom prst="rect">
            <a:avLst/>
          </a:prstGeom>
          <a:solidFill>
            <a:schemeClr val="bg1"/>
          </a:solidFill>
          <a:ln w="38100">
            <a:solidFill>
              <a:srgbClr val="00B0F0"/>
            </a:solidFill>
          </a:ln>
        </p:spPr>
        <p:txBody>
          <a:bodyPr wrap="square" rtlCol="0">
            <a:spAutoFit/>
          </a:bodyPr>
          <a:lstStyle/>
          <a:p>
            <a:r>
              <a:rPr lang="en-GB" sz="1400" b="1" dirty="0">
                <a:solidFill>
                  <a:srgbClr val="002060"/>
                </a:solidFill>
              </a:rPr>
              <a:t>Kato-Katz microscopy slides are one method used to test to see if an individual has schistosomiasis. The technique allows scientists to detect parasite eggs present in poo.</a:t>
            </a:r>
          </a:p>
        </p:txBody>
      </p:sp>
    </p:spTree>
    <p:extLst>
      <p:ext uri="{BB962C8B-B14F-4D97-AF65-F5344CB8AC3E}">
        <p14:creationId xmlns:p14="http://schemas.microsoft.com/office/powerpoint/2010/main" val="3333166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Shape 35">
            <a:extLst>
              <a:ext uri="{FF2B5EF4-FFF2-40B4-BE49-F238E27FC236}">
                <a16:creationId xmlns:a16="http://schemas.microsoft.com/office/drawing/2014/main" id="{E1A15CA2-AF52-4569-953E-CAF71A6DD29B}"/>
              </a:ext>
            </a:extLst>
          </p:cNvPr>
          <p:cNvSpPr/>
          <p:nvPr/>
        </p:nvSpPr>
        <p:spPr>
          <a:xfrm rot="20616123">
            <a:off x="4299383" y="1215846"/>
            <a:ext cx="1706451" cy="575189"/>
          </a:xfrm>
          <a:custGeom>
            <a:avLst/>
            <a:gdLst>
              <a:gd name="connsiteX0" fmla="*/ 0 w 4957011"/>
              <a:gd name="connsiteY0" fmla="*/ 275835 h 837308"/>
              <a:gd name="connsiteX1" fmla="*/ 914400 w 4957011"/>
              <a:gd name="connsiteY1" fmla="*/ 3119 h 837308"/>
              <a:gd name="connsiteX2" fmla="*/ 1684421 w 4957011"/>
              <a:gd name="connsiteY2" fmla="*/ 436256 h 837308"/>
              <a:gd name="connsiteX3" fmla="*/ 2598821 w 4957011"/>
              <a:gd name="connsiteY3" fmla="*/ 179582 h 837308"/>
              <a:gd name="connsiteX4" fmla="*/ 3272590 w 4957011"/>
              <a:gd name="connsiteY4" fmla="*/ 708971 h 837308"/>
              <a:gd name="connsiteX5" fmla="*/ 4283242 w 4957011"/>
              <a:gd name="connsiteY5" fmla="*/ 420214 h 837308"/>
              <a:gd name="connsiteX6" fmla="*/ 4957011 w 4957011"/>
              <a:gd name="connsiteY6" fmla="*/ 837308 h 837308"/>
              <a:gd name="connsiteX7" fmla="*/ 4957011 w 4957011"/>
              <a:gd name="connsiteY7" fmla="*/ 837308 h 8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011" h="837308">
                <a:moveTo>
                  <a:pt x="0" y="275835"/>
                </a:moveTo>
                <a:cubicBezTo>
                  <a:pt x="316831" y="126108"/>
                  <a:pt x="633663" y="-23618"/>
                  <a:pt x="914400" y="3119"/>
                </a:cubicBezTo>
                <a:cubicBezTo>
                  <a:pt x="1195137" y="29856"/>
                  <a:pt x="1403684" y="406846"/>
                  <a:pt x="1684421" y="436256"/>
                </a:cubicBezTo>
                <a:cubicBezTo>
                  <a:pt x="1965158" y="465666"/>
                  <a:pt x="2334126" y="134130"/>
                  <a:pt x="2598821" y="179582"/>
                </a:cubicBezTo>
                <a:cubicBezTo>
                  <a:pt x="2863516" y="225034"/>
                  <a:pt x="2991853" y="668866"/>
                  <a:pt x="3272590" y="708971"/>
                </a:cubicBezTo>
                <a:cubicBezTo>
                  <a:pt x="3553327" y="749076"/>
                  <a:pt x="4002505" y="398825"/>
                  <a:pt x="4283242" y="420214"/>
                </a:cubicBezTo>
                <a:cubicBezTo>
                  <a:pt x="4563979" y="441603"/>
                  <a:pt x="4957011" y="837308"/>
                  <a:pt x="4957011" y="837308"/>
                </a:cubicBezTo>
                <a:lnTo>
                  <a:pt x="4957011" y="83730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reeform: Shape 32">
            <a:extLst>
              <a:ext uri="{FF2B5EF4-FFF2-40B4-BE49-F238E27FC236}">
                <a16:creationId xmlns:a16="http://schemas.microsoft.com/office/drawing/2014/main" id="{990F506F-81F8-42B5-8464-A27C8490BBD2}"/>
              </a:ext>
            </a:extLst>
          </p:cNvPr>
          <p:cNvSpPr/>
          <p:nvPr/>
        </p:nvSpPr>
        <p:spPr>
          <a:xfrm rot="20616123">
            <a:off x="7261085" y="1270202"/>
            <a:ext cx="1706451" cy="575189"/>
          </a:xfrm>
          <a:custGeom>
            <a:avLst/>
            <a:gdLst>
              <a:gd name="connsiteX0" fmla="*/ 0 w 4957011"/>
              <a:gd name="connsiteY0" fmla="*/ 275835 h 837308"/>
              <a:gd name="connsiteX1" fmla="*/ 914400 w 4957011"/>
              <a:gd name="connsiteY1" fmla="*/ 3119 h 837308"/>
              <a:gd name="connsiteX2" fmla="*/ 1684421 w 4957011"/>
              <a:gd name="connsiteY2" fmla="*/ 436256 h 837308"/>
              <a:gd name="connsiteX3" fmla="*/ 2598821 w 4957011"/>
              <a:gd name="connsiteY3" fmla="*/ 179582 h 837308"/>
              <a:gd name="connsiteX4" fmla="*/ 3272590 w 4957011"/>
              <a:gd name="connsiteY4" fmla="*/ 708971 h 837308"/>
              <a:gd name="connsiteX5" fmla="*/ 4283242 w 4957011"/>
              <a:gd name="connsiteY5" fmla="*/ 420214 h 837308"/>
              <a:gd name="connsiteX6" fmla="*/ 4957011 w 4957011"/>
              <a:gd name="connsiteY6" fmla="*/ 837308 h 837308"/>
              <a:gd name="connsiteX7" fmla="*/ 4957011 w 4957011"/>
              <a:gd name="connsiteY7" fmla="*/ 837308 h 8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011" h="837308">
                <a:moveTo>
                  <a:pt x="0" y="275835"/>
                </a:moveTo>
                <a:cubicBezTo>
                  <a:pt x="316831" y="126108"/>
                  <a:pt x="633663" y="-23618"/>
                  <a:pt x="914400" y="3119"/>
                </a:cubicBezTo>
                <a:cubicBezTo>
                  <a:pt x="1195137" y="29856"/>
                  <a:pt x="1403684" y="406846"/>
                  <a:pt x="1684421" y="436256"/>
                </a:cubicBezTo>
                <a:cubicBezTo>
                  <a:pt x="1965158" y="465666"/>
                  <a:pt x="2334126" y="134130"/>
                  <a:pt x="2598821" y="179582"/>
                </a:cubicBezTo>
                <a:cubicBezTo>
                  <a:pt x="2863516" y="225034"/>
                  <a:pt x="2991853" y="668866"/>
                  <a:pt x="3272590" y="708971"/>
                </a:cubicBezTo>
                <a:cubicBezTo>
                  <a:pt x="3553327" y="749076"/>
                  <a:pt x="4002505" y="398825"/>
                  <a:pt x="4283242" y="420214"/>
                </a:cubicBezTo>
                <a:cubicBezTo>
                  <a:pt x="4563979" y="441603"/>
                  <a:pt x="4957011" y="837308"/>
                  <a:pt x="4957011" y="837308"/>
                </a:cubicBezTo>
                <a:lnTo>
                  <a:pt x="4957011" y="83730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1">
            <a:extLst>
              <a:ext uri="{FF2B5EF4-FFF2-40B4-BE49-F238E27FC236}">
                <a16:creationId xmlns:a16="http://schemas.microsoft.com/office/drawing/2014/main" id="{3FF2B1F9-7AAB-4620-908D-EAFD168C7210}"/>
              </a:ext>
            </a:extLst>
          </p:cNvPr>
          <p:cNvSpPr txBox="1">
            <a:spLocks/>
          </p:cNvSpPr>
          <p:nvPr/>
        </p:nvSpPr>
        <p:spPr>
          <a:xfrm>
            <a:off x="3711923" y="13974"/>
            <a:ext cx="16064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solidFill>
                  <a:srgbClr val="7030A0"/>
                </a:solidFill>
              </a:rPr>
              <a:t>In freshwater, the eggs hatch into the </a:t>
            </a:r>
            <a:r>
              <a:rPr lang="en-GB" sz="1500" b="1" dirty="0" err="1">
                <a:solidFill>
                  <a:srgbClr val="7030A0"/>
                </a:solidFill>
              </a:rPr>
              <a:t>miracidia</a:t>
            </a:r>
            <a:r>
              <a:rPr lang="en-GB" sz="1500" b="1" dirty="0">
                <a:solidFill>
                  <a:srgbClr val="7030A0"/>
                </a:solidFill>
              </a:rPr>
              <a:t> stage</a:t>
            </a:r>
          </a:p>
        </p:txBody>
      </p:sp>
      <p:sp>
        <p:nvSpPr>
          <p:cNvPr id="37" name="Freeform: Shape 36">
            <a:extLst>
              <a:ext uri="{FF2B5EF4-FFF2-40B4-BE49-F238E27FC236}">
                <a16:creationId xmlns:a16="http://schemas.microsoft.com/office/drawing/2014/main" id="{255ED591-C66C-4F1F-8636-F763DAC1A706}"/>
              </a:ext>
            </a:extLst>
          </p:cNvPr>
          <p:cNvSpPr/>
          <p:nvPr/>
        </p:nvSpPr>
        <p:spPr>
          <a:xfrm rot="20616123">
            <a:off x="5189337" y="1914452"/>
            <a:ext cx="1272037" cy="443483"/>
          </a:xfrm>
          <a:custGeom>
            <a:avLst/>
            <a:gdLst>
              <a:gd name="connsiteX0" fmla="*/ 0 w 4957011"/>
              <a:gd name="connsiteY0" fmla="*/ 275835 h 837308"/>
              <a:gd name="connsiteX1" fmla="*/ 914400 w 4957011"/>
              <a:gd name="connsiteY1" fmla="*/ 3119 h 837308"/>
              <a:gd name="connsiteX2" fmla="*/ 1684421 w 4957011"/>
              <a:gd name="connsiteY2" fmla="*/ 436256 h 837308"/>
              <a:gd name="connsiteX3" fmla="*/ 2598821 w 4957011"/>
              <a:gd name="connsiteY3" fmla="*/ 179582 h 837308"/>
              <a:gd name="connsiteX4" fmla="*/ 3272590 w 4957011"/>
              <a:gd name="connsiteY4" fmla="*/ 708971 h 837308"/>
              <a:gd name="connsiteX5" fmla="*/ 4283242 w 4957011"/>
              <a:gd name="connsiteY5" fmla="*/ 420214 h 837308"/>
              <a:gd name="connsiteX6" fmla="*/ 4957011 w 4957011"/>
              <a:gd name="connsiteY6" fmla="*/ 837308 h 837308"/>
              <a:gd name="connsiteX7" fmla="*/ 4957011 w 4957011"/>
              <a:gd name="connsiteY7" fmla="*/ 837308 h 8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011" h="837308">
                <a:moveTo>
                  <a:pt x="0" y="275835"/>
                </a:moveTo>
                <a:cubicBezTo>
                  <a:pt x="316831" y="126108"/>
                  <a:pt x="633663" y="-23618"/>
                  <a:pt x="914400" y="3119"/>
                </a:cubicBezTo>
                <a:cubicBezTo>
                  <a:pt x="1195137" y="29856"/>
                  <a:pt x="1403684" y="406846"/>
                  <a:pt x="1684421" y="436256"/>
                </a:cubicBezTo>
                <a:cubicBezTo>
                  <a:pt x="1965158" y="465666"/>
                  <a:pt x="2334126" y="134130"/>
                  <a:pt x="2598821" y="179582"/>
                </a:cubicBezTo>
                <a:cubicBezTo>
                  <a:pt x="2863516" y="225034"/>
                  <a:pt x="2991853" y="668866"/>
                  <a:pt x="3272590" y="708971"/>
                </a:cubicBezTo>
                <a:cubicBezTo>
                  <a:pt x="3553327" y="749076"/>
                  <a:pt x="4002505" y="398825"/>
                  <a:pt x="4283242" y="420214"/>
                </a:cubicBezTo>
                <a:cubicBezTo>
                  <a:pt x="4563979" y="441603"/>
                  <a:pt x="4957011" y="837308"/>
                  <a:pt x="4957011" y="837308"/>
                </a:cubicBezTo>
                <a:lnTo>
                  <a:pt x="4957011" y="83730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C50DC249-98A2-4962-8981-0A73111D293E}"/>
              </a:ext>
            </a:extLst>
          </p:cNvPr>
          <p:cNvPicPr>
            <a:picLocks noChangeAspect="1"/>
          </p:cNvPicPr>
          <p:nvPr/>
        </p:nvPicPr>
        <p:blipFill rotWithShape="1">
          <a:blip r:embed="rId2"/>
          <a:srcRect l="36959" t="31588" r="36842" b="21397"/>
          <a:stretch/>
        </p:blipFill>
        <p:spPr>
          <a:xfrm>
            <a:off x="5633702" y="126167"/>
            <a:ext cx="2089043" cy="2107695"/>
          </a:xfrm>
          <a:prstGeom prst="ellipse">
            <a:avLst/>
          </a:prstGeom>
          <a:ln w="38100" cap="sq">
            <a:solidFill>
              <a:srgbClr val="00B0F0"/>
            </a:solidFill>
            <a:prstDash val="solid"/>
            <a:miter lim="800000"/>
          </a:ln>
          <a:effectLst>
            <a:outerShdw blurRad="50800" dist="38100" dir="2700000" algn="tl" rotWithShape="0">
              <a:srgbClr val="000000">
                <a:alpha val="43000"/>
              </a:srgbClr>
            </a:outerShdw>
          </a:effectLst>
        </p:spPr>
      </p:pic>
      <p:sp>
        <p:nvSpPr>
          <p:cNvPr id="34" name="Freeform: Shape 33">
            <a:extLst>
              <a:ext uri="{FF2B5EF4-FFF2-40B4-BE49-F238E27FC236}">
                <a16:creationId xmlns:a16="http://schemas.microsoft.com/office/drawing/2014/main" id="{034EAAC1-C70D-48B0-AA29-B30D4EBB590D}"/>
              </a:ext>
            </a:extLst>
          </p:cNvPr>
          <p:cNvSpPr/>
          <p:nvPr/>
        </p:nvSpPr>
        <p:spPr>
          <a:xfrm rot="20616123">
            <a:off x="8113301" y="2051628"/>
            <a:ext cx="1272037" cy="443483"/>
          </a:xfrm>
          <a:custGeom>
            <a:avLst/>
            <a:gdLst>
              <a:gd name="connsiteX0" fmla="*/ 0 w 4957011"/>
              <a:gd name="connsiteY0" fmla="*/ 275835 h 837308"/>
              <a:gd name="connsiteX1" fmla="*/ 914400 w 4957011"/>
              <a:gd name="connsiteY1" fmla="*/ 3119 h 837308"/>
              <a:gd name="connsiteX2" fmla="*/ 1684421 w 4957011"/>
              <a:gd name="connsiteY2" fmla="*/ 436256 h 837308"/>
              <a:gd name="connsiteX3" fmla="*/ 2598821 w 4957011"/>
              <a:gd name="connsiteY3" fmla="*/ 179582 h 837308"/>
              <a:gd name="connsiteX4" fmla="*/ 3272590 w 4957011"/>
              <a:gd name="connsiteY4" fmla="*/ 708971 h 837308"/>
              <a:gd name="connsiteX5" fmla="*/ 4283242 w 4957011"/>
              <a:gd name="connsiteY5" fmla="*/ 420214 h 837308"/>
              <a:gd name="connsiteX6" fmla="*/ 4957011 w 4957011"/>
              <a:gd name="connsiteY6" fmla="*/ 837308 h 837308"/>
              <a:gd name="connsiteX7" fmla="*/ 4957011 w 4957011"/>
              <a:gd name="connsiteY7" fmla="*/ 837308 h 8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011" h="837308">
                <a:moveTo>
                  <a:pt x="0" y="275835"/>
                </a:moveTo>
                <a:cubicBezTo>
                  <a:pt x="316831" y="126108"/>
                  <a:pt x="633663" y="-23618"/>
                  <a:pt x="914400" y="3119"/>
                </a:cubicBezTo>
                <a:cubicBezTo>
                  <a:pt x="1195137" y="29856"/>
                  <a:pt x="1403684" y="406846"/>
                  <a:pt x="1684421" y="436256"/>
                </a:cubicBezTo>
                <a:cubicBezTo>
                  <a:pt x="1965158" y="465666"/>
                  <a:pt x="2334126" y="134130"/>
                  <a:pt x="2598821" y="179582"/>
                </a:cubicBezTo>
                <a:cubicBezTo>
                  <a:pt x="2863516" y="225034"/>
                  <a:pt x="2991853" y="668866"/>
                  <a:pt x="3272590" y="708971"/>
                </a:cubicBezTo>
                <a:cubicBezTo>
                  <a:pt x="3553327" y="749076"/>
                  <a:pt x="4002505" y="398825"/>
                  <a:pt x="4283242" y="420214"/>
                </a:cubicBezTo>
                <a:cubicBezTo>
                  <a:pt x="4563979" y="441603"/>
                  <a:pt x="4957011" y="837308"/>
                  <a:pt x="4957011" y="837308"/>
                </a:cubicBezTo>
                <a:lnTo>
                  <a:pt x="4957011" y="83730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reeform: Shape 34">
            <a:extLst>
              <a:ext uri="{FF2B5EF4-FFF2-40B4-BE49-F238E27FC236}">
                <a16:creationId xmlns:a16="http://schemas.microsoft.com/office/drawing/2014/main" id="{2834491B-2007-49EE-8080-0E01E4014FB9}"/>
              </a:ext>
            </a:extLst>
          </p:cNvPr>
          <p:cNvSpPr/>
          <p:nvPr/>
        </p:nvSpPr>
        <p:spPr>
          <a:xfrm rot="20616123">
            <a:off x="7868105" y="1696652"/>
            <a:ext cx="1174701" cy="346162"/>
          </a:xfrm>
          <a:custGeom>
            <a:avLst/>
            <a:gdLst>
              <a:gd name="connsiteX0" fmla="*/ 0 w 4957011"/>
              <a:gd name="connsiteY0" fmla="*/ 275835 h 837308"/>
              <a:gd name="connsiteX1" fmla="*/ 914400 w 4957011"/>
              <a:gd name="connsiteY1" fmla="*/ 3119 h 837308"/>
              <a:gd name="connsiteX2" fmla="*/ 1684421 w 4957011"/>
              <a:gd name="connsiteY2" fmla="*/ 436256 h 837308"/>
              <a:gd name="connsiteX3" fmla="*/ 2598821 w 4957011"/>
              <a:gd name="connsiteY3" fmla="*/ 179582 h 837308"/>
              <a:gd name="connsiteX4" fmla="*/ 3272590 w 4957011"/>
              <a:gd name="connsiteY4" fmla="*/ 708971 h 837308"/>
              <a:gd name="connsiteX5" fmla="*/ 4283242 w 4957011"/>
              <a:gd name="connsiteY5" fmla="*/ 420214 h 837308"/>
              <a:gd name="connsiteX6" fmla="*/ 4957011 w 4957011"/>
              <a:gd name="connsiteY6" fmla="*/ 837308 h 837308"/>
              <a:gd name="connsiteX7" fmla="*/ 4957011 w 4957011"/>
              <a:gd name="connsiteY7" fmla="*/ 837308 h 8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011" h="837308">
                <a:moveTo>
                  <a:pt x="0" y="275835"/>
                </a:moveTo>
                <a:cubicBezTo>
                  <a:pt x="316831" y="126108"/>
                  <a:pt x="633663" y="-23618"/>
                  <a:pt x="914400" y="3119"/>
                </a:cubicBezTo>
                <a:cubicBezTo>
                  <a:pt x="1195137" y="29856"/>
                  <a:pt x="1403684" y="406846"/>
                  <a:pt x="1684421" y="436256"/>
                </a:cubicBezTo>
                <a:cubicBezTo>
                  <a:pt x="1965158" y="465666"/>
                  <a:pt x="2334126" y="134130"/>
                  <a:pt x="2598821" y="179582"/>
                </a:cubicBezTo>
                <a:cubicBezTo>
                  <a:pt x="2863516" y="225034"/>
                  <a:pt x="2991853" y="668866"/>
                  <a:pt x="3272590" y="708971"/>
                </a:cubicBezTo>
                <a:cubicBezTo>
                  <a:pt x="3553327" y="749076"/>
                  <a:pt x="4002505" y="398825"/>
                  <a:pt x="4283242" y="420214"/>
                </a:cubicBezTo>
                <a:cubicBezTo>
                  <a:pt x="4563979" y="441603"/>
                  <a:pt x="4957011" y="837308"/>
                  <a:pt x="4957011" y="837308"/>
                </a:cubicBezTo>
                <a:lnTo>
                  <a:pt x="4957011" y="83730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Freeform: Shape 29">
            <a:extLst>
              <a:ext uri="{FF2B5EF4-FFF2-40B4-BE49-F238E27FC236}">
                <a16:creationId xmlns:a16="http://schemas.microsoft.com/office/drawing/2014/main" id="{4C6FFB88-F4C2-43D1-A1FC-59C7DC9C79AD}"/>
              </a:ext>
            </a:extLst>
          </p:cNvPr>
          <p:cNvSpPr/>
          <p:nvPr/>
        </p:nvSpPr>
        <p:spPr>
          <a:xfrm rot="20616123">
            <a:off x="8749510" y="5480487"/>
            <a:ext cx="1706451" cy="575189"/>
          </a:xfrm>
          <a:custGeom>
            <a:avLst/>
            <a:gdLst>
              <a:gd name="connsiteX0" fmla="*/ 0 w 4957011"/>
              <a:gd name="connsiteY0" fmla="*/ 275835 h 837308"/>
              <a:gd name="connsiteX1" fmla="*/ 914400 w 4957011"/>
              <a:gd name="connsiteY1" fmla="*/ 3119 h 837308"/>
              <a:gd name="connsiteX2" fmla="*/ 1684421 w 4957011"/>
              <a:gd name="connsiteY2" fmla="*/ 436256 h 837308"/>
              <a:gd name="connsiteX3" fmla="*/ 2598821 w 4957011"/>
              <a:gd name="connsiteY3" fmla="*/ 179582 h 837308"/>
              <a:gd name="connsiteX4" fmla="*/ 3272590 w 4957011"/>
              <a:gd name="connsiteY4" fmla="*/ 708971 h 837308"/>
              <a:gd name="connsiteX5" fmla="*/ 4283242 w 4957011"/>
              <a:gd name="connsiteY5" fmla="*/ 420214 h 837308"/>
              <a:gd name="connsiteX6" fmla="*/ 4957011 w 4957011"/>
              <a:gd name="connsiteY6" fmla="*/ 837308 h 837308"/>
              <a:gd name="connsiteX7" fmla="*/ 4957011 w 4957011"/>
              <a:gd name="connsiteY7" fmla="*/ 837308 h 8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011" h="837308">
                <a:moveTo>
                  <a:pt x="0" y="275835"/>
                </a:moveTo>
                <a:cubicBezTo>
                  <a:pt x="316831" y="126108"/>
                  <a:pt x="633663" y="-23618"/>
                  <a:pt x="914400" y="3119"/>
                </a:cubicBezTo>
                <a:cubicBezTo>
                  <a:pt x="1195137" y="29856"/>
                  <a:pt x="1403684" y="406846"/>
                  <a:pt x="1684421" y="436256"/>
                </a:cubicBezTo>
                <a:cubicBezTo>
                  <a:pt x="1965158" y="465666"/>
                  <a:pt x="2334126" y="134130"/>
                  <a:pt x="2598821" y="179582"/>
                </a:cubicBezTo>
                <a:cubicBezTo>
                  <a:pt x="2863516" y="225034"/>
                  <a:pt x="2991853" y="668866"/>
                  <a:pt x="3272590" y="708971"/>
                </a:cubicBezTo>
                <a:cubicBezTo>
                  <a:pt x="3553327" y="749076"/>
                  <a:pt x="4002505" y="398825"/>
                  <a:pt x="4283242" y="420214"/>
                </a:cubicBezTo>
                <a:cubicBezTo>
                  <a:pt x="4563979" y="441603"/>
                  <a:pt x="4957011" y="837308"/>
                  <a:pt x="4957011" y="837308"/>
                </a:cubicBezTo>
                <a:lnTo>
                  <a:pt x="4957011" y="83730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reeform: Shape 30">
            <a:extLst>
              <a:ext uri="{FF2B5EF4-FFF2-40B4-BE49-F238E27FC236}">
                <a16:creationId xmlns:a16="http://schemas.microsoft.com/office/drawing/2014/main" id="{C23766B2-61EE-4F9F-A896-08AB18063901}"/>
              </a:ext>
            </a:extLst>
          </p:cNvPr>
          <p:cNvSpPr/>
          <p:nvPr/>
        </p:nvSpPr>
        <p:spPr>
          <a:xfrm rot="20616123">
            <a:off x="10427169" y="5811980"/>
            <a:ext cx="1272037" cy="443483"/>
          </a:xfrm>
          <a:custGeom>
            <a:avLst/>
            <a:gdLst>
              <a:gd name="connsiteX0" fmla="*/ 0 w 4957011"/>
              <a:gd name="connsiteY0" fmla="*/ 275835 h 837308"/>
              <a:gd name="connsiteX1" fmla="*/ 914400 w 4957011"/>
              <a:gd name="connsiteY1" fmla="*/ 3119 h 837308"/>
              <a:gd name="connsiteX2" fmla="*/ 1684421 w 4957011"/>
              <a:gd name="connsiteY2" fmla="*/ 436256 h 837308"/>
              <a:gd name="connsiteX3" fmla="*/ 2598821 w 4957011"/>
              <a:gd name="connsiteY3" fmla="*/ 179582 h 837308"/>
              <a:gd name="connsiteX4" fmla="*/ 3272590 w 4957011"/>
              <a:gd name="connsiteY4" fmla="*/ 708971 h 837308"/>
              <a:gd name="connsiteX5" fmla="*/ 4283242 w 4957011"/>
              <a:gd name="connsiteY5" fmla="*/ 420214 h 837308"/>
              <a:gd name="connsiteX6" fmla="*/ 4957011 w 4957011"/>
              <a:gd name="connsiteY6" fmla="*/ 837308 h 837308"/>
              <a:gd name="connsiteX7" fmla="*/ 4957011 w 4957011"/>
              <a:gd name="connsiteY7" fmla="*/ 837308 h 8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011" h="837308">
                <a:moveTo>
                  <a:pt x="0" y="275835"/>
                </a:moveTo>
                <a:cubicBezTo>
                  <a:pt x="316831" y="126108"/>
                  <a:pt x="633663" y="-23618"/>
                  <a:pt x="914400" y="3119"/>
                </a:cubicBezTo>
                <a:cubicBezTo>
                  <a:pt x="1195137" y="29856"/>
                  <a:pt x="1403684" y="406846"/>
                  <a:pt x="1684421" y="436256"/>
                </a:cubicBezTo>
                <a:cubicBezTo>
                  <a:pt x="1965158" y="465666"/>
                  <a:pt x="2334126" y="134130"/>
                  <a:pt x="2598821" y="179582"/>
                </a:cubicBezTo>
                <a:cubicBezTo>
                  <a:pt x="2863516" y="225034"/>
                  <a:pt x="2991853" y="668866"/>
                  <a:pt x="3272590" y="708971"/>
                </a:cubicBezTo>
                <a:cubicBezTo>
                  <a:pt x="3553327" y="749076"/>
                  <a:pt x="4002505" y="398825"/>
                  <a:pt x="4283242" y="420214"/>
                </a:cubicBezTo>
                <a:cubicBezTo>
                  <a:pt x="4563979" y="441603"/>
                  <a:pt x="4957011" y="837308"/>
                  <a:pt x="4957011" y="837308"/>
                </a:cubicBezTo>
                <a:lnTo>
                  <a:pt x="4957011" y="83730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reeform: Shape 31">
            <a:extLst>
              <a:ext uri="{FF2B5EF4-FFF2-40B4-BE49-F238E27FC236}">
                <a16:creationId xmlns:a16="http://schemas.microsoft.com/office/drawing/2014/main" id="{81D5E936-B14B-45F0-9BFE-4E2A345C4ED9}"/>
              </a:ext>
            </a:extLst>
          </p:cNvPr>
          <p:cNvSpPr/>
          <p:nvPr/>
        </p:nvSpPr>
        <p:spPr>
          <a:xfrm rot="20616123">
            <a:off x="8992042" y="5951260"/>
            <a:ext cx="1174701" cy="346162"/>
          </a:xfrm>
          <a:custGeom>
            <a:avLst/>
            <a:gdLst>
              <a:gd name="connsiteX0" fmla="*/ 0 w 4957011"/>
              <a:gd name="connsiteY0" fmla="*/ 275835 h 837308"/>
              <a:gd name="connsiteX1" fmla="*/ 914400 w 4957011"/>
              <a:gd name="connsiteY1" fmla="*/ 3119 h 837308"/>
              <a:gd name="connsiteX2" fmla="*/ 1684421 w 4957011"/>
              <a:gd name="connsiteY2" fmla="*/ 436256 h 837308"/>
              <a:gd name="connsiteX3" fmla="*/ 2598821 w 4957011"/>
              <a:gd name="connsiteY3" fmla="*/ 179582 h 837308"/>
              <a:gd name="connsiteX4" fmla="*/ 3272590 w 4957011"/>
              <a:gd name="connsiteY4" fmla="*/ 708971 h 837308"/>
              <a:gd name="connsiteX5" fmla="*/ 4283242 w 4957011"/>
              <a:gd name="connsiteY5" fmla="*/ 420214 h 837308"/>
              <a:gd name="connsiteX6" fmla="*/ 4957011 w 4957011"/>
              <a:gd name="connsiteY6" fmla="*/ 837308 h 837308"/>
              <a:gd name="connsiteX7" fmla="*/ 4957011 w 4957011"/>
              <a:gd name="connsiteY7" fmla="*/ 837308 h 8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011" h="837308">
                <a:moveTo>
                  <a:pt x="0" y="275835"/>
                </a:moveTo>
                <a:cubicBezTo>
                  <a:pt x="316831" y="126108"/>
                  <a:pt x="633663" y="-23618"/>
                  <a:pt x="914400" y="3119"/>
                </a:cubicBezTo>
                <a:cubicBezTo>
                  <a:pt x="1195137" y="29856"/>
                  <a:pt x="1403684" y="406846"/>
                  <a:pt x="1684421" y="436256"/>
                </a:cubicBezTo>
                <a:cubicBezTo>
                  <a:pt x="1965158" y="465666"/>
                  <a:pt x="2334126" y="134130"/>
                  <a:pt x="2598821" y="179582"/>
                </a:cubicBezTo>
                <a:cubicBezTo>
                  <a:pt x="2863516" y="225034"/>
                  <a:pt x="2991853" y="668866"/>
                  <a:pt x="3272590" y="708971"/>
                </a:cubicBezTo>
                <a:cubicBezTo>
                  <a:pt x="3553327" y="749076"/>
                  <a:pt x="4002505" y="398825"/>
                  <a:pt x="4283242" y="420214"/>
                </a:cubicBezTo>
                <a:cubicBezTo>
                  <a:pt x="4563979" y="441603"/>
                  <a:pt x="4957011" y="837308"/>
                  <a:pt x="4957011" y="837308"/>
                </a:cubicBezTo>
                <a:lnTo>
                  <a:pt x="4957011" y="83730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Freeform: Shape 26">
            <a:extLst>
              <a:ext uri="{FF2B5EF4-FFF2-40B4-BE49-F238E27FC236}">
                <a16:creationId xmlns:a16="http://schemas.microsoft.com/office/drawing/2014/main" id="{02EABF30-AA5A-4570-99DC-5A5462D2223F}"/>
              </a:ext>
            </a:extLst>
          </p:cNvPr>
          <p:cNvSpPr/>
          <p:nvPr/>
        </p:nvSpPr>
        <p:spPr>
          <a:xfrm rot="20616123">
            <a:off x="8619485" y="3361228"/>
            <a:ext cx="1706451" cy="575189"/>
          </a:xfrm>
          <a:custGeom>
            <a:avLst/>
            <a:gdLst>
              <a:gd name="connsiteX0" fmla="*/ 0 w 4957011"/>
              <a:gd name="connsiteY0" fmla="*/ 275835 h 837308"/>
              <a:gd name="connsiteX1" fmla="*/ 914400 w 4957011"/>
              <a:gd name="connsiteY1" fmla="*/ 3119 h 837308"/>
              <a:gd name="connsiteX2" fmla="*/ 1684421 w 4957011"/>
              <a:gd name="connsiteY2" fmla="*/ 436256 h 837308"/>
              <a:gd name="connsiteX3" fmla="*/ 2598821 w 4957011"/>
              <a:gd name="connsiteY3" fmla="*/ 179582 h 837308"/>
              <a:gd name="connsiteX4" fmla="*/ 3272590 w 4957011"/>
              <a:gd name="connsiteY4" fmla="*/ 708971 h 837308"/>
              <a:gd name="connsiteX5" fmla="*/ 4283242 w 4957011"/>
              <a:gd name="connsiteY5" fmla="*/ 420214 h 837308"/>
              <a:gd name="connsiteX6" fmla="*/ 4957011 w 4957011"/>
              <a:gd name="connsiteY6" fmla="*/ 837308 h 837308"/>
              <a:gd name="connsiteX7" fmla="*/ 4957011 w 4957011"/>
              <a:gd name="connsiteY7" fmla="*/ 837308 h 8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011" h="837308">
                <a:moveTo>
                  <a:pt x="0" y="275835"/>
                </a:moveTo>
                <a:cubicBezTo>
                  <a:pt x="316831" y="126108"/>
                  <a:pt x="633663" y="-23618"/>
                  <a:pt x="914400" y="3119"/>
                </a:cubicBezTo>
                <a:cubicBezTo>
                  <a:pt x="1195137" y="29856"/>
                  <a:pt x="1403684" y="406846"/>
                  <a:pt x="1684421" y="436256"/>
                </a:cubicBezTo>
                <a:cubicBezTo>
                  <a:pt x="1965158" y="465666"/>
                  <a:pt x="2334126" y="134130"/>
                  <a:pt x="2598821" y="179582"/>
                </a:cubicBezTo>
                <a:cubicBezTo>
                  <a:pt x="2863516" y="225034"/>
                  <a:pt x="2991853" y="668866"/>
                  <a:pt x="3272590" y="708971"/>
                </a:cubicBezTo>
                <a:cubicBezTo>
                  <a:pt x="3553327" y="749076"/>
                  <a:pt x="4002505" y="398825"/>
                  <a:pt x="4283242" y="420214"/>
                </a:cubicBezTo>
                <a:cubicBezTo>
                  <a:pt x="4563979" y="441603"/>
                  <a:pt x="4957011" y="837308"/>
                  <a:pt x="4957011" y="837308"/>
                </a:cubicBezTo>
                <a:lnTo>
                  <a:pt x="4957011" y="83730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Shape 27">
            <a:extLst>
              <a:ext uri="{FF2B5EF4-FFF2-40B4-BE49-F238E27FC236}">
                <a16:creationId xmlns:a16="http://schemas.microsoft.com/office/drawing/2014/main" id="{20629327-903D-4932-9202-892CCCF3AA1B}"/>
              </a:ext>
            </a:extLst>
          </p:cNvPr>
          <p:cNvSpPr/>
          <p:nvPr/>
        </p:nvSpPr>
        <p:spPr>
          <a:xfrm rot="20616123">
            <a:off x="10297144" y="3692721"/>
            <a:ext cx="1272037" cy="443483"/>
          </a:xfrm>
          <a:custGeom>
            <a:avLst/>
            <a:gdLst>
              <a:gd name="connsiteX0" fmla="*/ 0 w 4957011"/>
              <a:gd name="connsiteY0" fmla="*/ 275835 h 837308"/>
              <a:gd name="connsiteX1" fmla="*/ 914400 w 4957011"/>
              <a:gd name="connsiteY1" fmla="*/ 3119 h 837308"/>
              <a:gd name="connsiteX2" fmla="*/ 1684421 w 4957011"/>
              <a:gd name="connsiteY2" fmla="*/ 436256 h 837308"/>
              <a:gd name="connsiteX3" fmla="*/ 2598821 w 4957011"/>
              <a:gd name="connsiteY3" fmla="*/ 179582 h 837308"/>
              <a:gd name="connsiteX4" fmla="*/ 3272590 w 4957011"/>
              <a:gd name="connsiteY4" fmla="*/ 708971 h 837308"/>
              <a:gd name="connsiteX5" fmla="*/ 4283242 w 4957011"/>
              <a:gd name="connsiteY5" fmla="*/ 420214 h 837308"/>
              <a:gd name="connsiteX6" fmla="*/ 4957011 w 4957011"/>
              <a:gd name="connsiteY6" fmla="*/ 837308 h 837308"/>
              <a:gd name="connsiteX7" fmla="*/ 4957011 w 4957011"/>
              <a:gd name="connsiteY7" fmla="*/ 837308 h 8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011" h="837308">
                <a:moveTo>
                  <a:pt x="0" y="275835"/>
                </a:moveTo>
                <a:cubicBezTo>
                  <a:pt x="316831" y="126108"/>
                  <a:pt x="633663" y="-23618"/>
                  <a:pt x="914400" y="3119"/>
                </a:cubicBezTo>
                <a:cubicBezTo>
                  <a:pt x="1195137" y="29856"/>
                  <a:pt x="1403684" y="406846"/>
                  <a:pt x="1684421" y="436256"/>
                </a:cubicBezTo>
                <a:cubicBezTo>
                  <a:pt x="1965158" y="465666"/>
                  <a:pt x="2334126" y="134130"/>
                  <a:pt x="2598821" y="179582"/>
                </a:cubicBezTo>
                <a:cubicBezTo>
                  <a:pt x="2863516" y="225034"/>
                  <a:pt x="2991853" y="668866"/>
                  <a:pt x="3272590" y="708971"/>
                </a:cubicBezTo>
                <a:cubicBezTo>
                  <a:pt x="3553327" y="749076"/>
                  <a:pt x="4002505" y="398825"/>
                  <a:pt x="4283242" y="420214"/>
                </a:cubicBezTo>
                <a:cubicBezTo>
                  <a:pt x="4563979" y="441603"/>
                  <a:pt x="4957011" y="837308"/>
                  <a:pt x="4957011" y="837308"/>
                </a:cubicBezTo>
                <a:lnTo>
                  <a:pt x="4957011" y="83730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Shape 28">
            <a:extLst>
              <a:ext uri="{FF2B5EF4-FFF2-40B4-BE49-F238E27FC236}">
                <a16:creationId xmlns:a16="http://schemas.microsoft.com/office/drawing/2014/main" id="{D6C6702F-4BE1-4DEF-82DF-5161643755F6}"/>
              </a:ext>
            </a:extLst>
          </p:cNvPr>
          <p:cNvSpPr/>
          <p:nvPr/>
        </p:nvSpPr>
        <p:spPr>
          <a:xfrm rot="20616123">
            <a:off x="8862017" y="3832001"/>
            <a:ext cx="1174701" cy="346162"/>
          </a:xfrm>
          <a:custGeom>
            <a:avLst/>
            <a:gdLst>
              <a:gd name="connsiteX0" fmla="*/ 0 w 4957011"/>
              <a:gd name="connsiteY0" fmla="*/ 275835 h 837308"/>
              <a:gd name="connsiteX1" fmla="*/ 914400 w 4957011"/>
              <a:gd name="connsiteY1" fmla="*/ 3119 h 837308"/>
              <a:gd name="connsiteX2" fmla="*/ 1684421 w 4957011"/>
              <a:gd name="connsiteY2" fmla="*/ 436256 h 837308"/>
              <a:gd name="connsiteX3" fmla="*/ 2598821 w 4957011"/>
              <a:gd name="connsiteY3" fmla="*/ 179582 h 837308"/>
              <a:gd name="connsiteX4" fmla="*/ 3272590 w 4957011"/>
              <a:gd name="connsiteY4" fmla="*/ 708971 h 837308"/>
              <a:gd name="connsiteX5" fmla="*/ 4283242 w 4957011"/>
              <a:gd name="connsiteY5" fmla="*/ 420214 h 837308"/>
              <a:gd name="connsiteX6" fmla="*/ 4957011 w 4957011"/>
              <a:gd name="connsiteY6" fmla="*/ 837308 h 837308"/>
              <a:gd name="connsiteX7" fmla="*/ 4957011 w 4957011"/>
              <a:gd name="connsiteY7" fmla="*/ 837308 h 8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011" h="837308">
                <a:moveTo>
                  <a:pt x="0" y="275835"/>
                </a:moveTo>
                <a:cubicBezTo>
                  <a:pt x="316831" y="126108"/>
                  <a:pt x="633663" y="-23618"/>
                  <a:pt x="914400" y="3119"/>
                </a:cubicBezTo>
                <a:cubicBezTo>
                  <a:pt x="1195137" y="29856"/>
                  <a:pt x="1403684" y="406846"/>
                  <a:pt x="1684421" y="436256"/>
                </a:cubicBezTo>
                <a:cubicBezTo>
                  <a:pt x="1965158" y="465666"/>
                  <a:pt x="2334126" y="134130"/>
                  <a:pt x="2598821" y="179582"/>
                </a:cubicBezTo>
                <a:cubicBezTo>
                  <a:pt x="2863516" y="225034"/>
                  <a:pt x="2991853" y="668866"/>
                  <a:pt x="3272590" y="708971"/>
                </a:cubicBezTo>
                <a:cubicBezTo>
                  <a:pt x="3553327" y="749076"/>
                  <a:pt x="4002505" y="398825"/>
                  <a:pt x="4283242" y="420214"/>
                </a:cubicBezTo>
                <a:cubicBezTo>
                  <a:pt x="4563979" y="441603"/>
                  <a:pt x="4957011" y="837308"/>
                  <a:pt x="4957011" y="837308"/>
                </a:cubicBezTo>
                <a:lnTo>
                  <a:pt x="4957011" y="83730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62A7744-2F60-4B03-8B6A-E6AD7ED808E9}"/>
              </a:ext>
            </a:extLst>
          </p:cNvPr>
          <p:cNvSpPr>
            <a:spLocks noGrp="1"/>
          </p:cNvSpPr>
          <p:nvPr>
            <p:ph type="title"/>
          </p:nvPr>
        </p:nvSpPr>
        <p:spPr>
          <a:xfrm>
            <a:off x="3560630" y="2734921"/>
            <a:ext cx="5016723" cy="1325563"/>
          </a:xfrm>
        </p:spPr>
        <p:txBody>
          <a:bodyPr>
            <a:normAutofit/>
          </a:bodyPr>
          <a:lstStyle/>
          <a:p>
            <a:pPr algn="ctr"/>
            <a:r>
              <a:rPr lang="en-GB" sz="3200" b="1" i="1" dirty="0">
                <a:solidFill>
                  <a:srgbClr val="00B0F0"/>
                </a:solidFill>
              </a:rPr>
              <a:t>Schistosoma </a:t>
            </a:r>
            <a:r>
              <a:rPr lang="en-GB" sz="3200" b="1" i="1" dirty="0" err="1">
                <a:solidFill>
                  <a:srgbClr val="00B0F0"/>
                </a:solidFill>
              </a:rPr>
              <a:t>mansoni</a:t>
            </a:r>
            <a:br>
              <a:rPr lang="en-GB" sz="2800" b="1" dirty="0">
                <a:solidFill>
                  <a:srgbClr val="002060"/>
                </a:solidFill>
              </a:rPr>
            </a:br>
            <a:r>
              <a:rPr lang="en-GB" sz="2800" b="1" dirty="0">
                <a:solidFill>
                  <a:srgbClr val="7030A0"/>
                </a:solidFill>
              </a:rPr>
              <a:t>Life Cycle</a:t>
            </a:r>
          </a:p>
        </p:txBody>
      </p:sp>
      <p:pic>
        <p:nvPicPr>
          <p:cNvPr id="4" name="Picture 3">
            <a:extLst>
              <a:ext uri="{FF2B5EF4-FFF2-40B4-BE49-F238E27FC236}">
                <a16:creationId xmlns:a16="http://schemas.microsoft.com/office/drawing/2014/main" id="{97ACDA7F-CD97-4844-8584-BBCE10898F46}"/>
              </a:ext>
            </a:extLst>
          </p:cNvPr>
          <p:cNvPicPr>
            <a:picLocks noChangeAspect="1"/>
          </p:cNvPicPr>
          <p:nvPr/>
        </p:nvPicPr>
        <p:blipFill rotWithShape="1">
          <a:blip r:embed="rId3"/>
          <a:srcRect l="22690" t="35542" r="50000" b="17443"/>
          <a:stretch/>
        </p:blipFill>
        <p:spPr>
          <a:xfrm>
            <a:off x="344125" y="272993"/>
            <a:ext cx="1872916" cy="1812758"/>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4DA20F1B-00CF-4978-A718-E5674F358C97}"/>
              </a:ext>
            </a:extLst>
          </p:cNvPr>
          <p:cNvPicPr>
            <a:picLocks noChangeAspect="1"/>
          </p:cNvPicPr>
          <p:nvPr/>
        </p:nvPicPr>
        <p:blipFill rotWithShape="1">
          <a:blip r:embed="rId4"/>
          <a:srcRect l="51235" t="43067" r="35116" b="22256"/>
          <a:stretch/>
        </p:blipFill>
        <p:spPr>
          <a:xfrm>
            <a:off x="2033335" y="202736"/>
            <a:ext cx="1078831" cy="1541184"/>
          </a:xfrm>
          <a:prstGeom prst="ellipse">
            <a:avLst/>
          </a:prstGeom>
          <a:ln w="38100" cap="sq">
            <a:solidFill>
              <a:srgbClr val="00B0F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150510E6-D47F-412A-B3E1-5B1B3F493EEB}"/>
              </a:ext>
            </a:extLst>
          </p:cNvPr>
          <p:cNvPicPr>
            <a:picLocks noChangeAspect="1"/>
          </p:cNvPicPr>
          <p:nvPr/>
        </p:nvPicPr>
        <p:blipFill rotWithShape="1">
          <a:blip r:embed="rId4"/>
          <a:srcRect l="51235" t="43067" r="35116" b="22256"/>
          <a:stretch/>
        </p:blipFill>
        <p:spPr>
          <a:xfrm>
            <a:off x="1610344" y="1550629"/>
            <a:ext cx="1078831" cy="1541184"/>
          </a:xfrm>
          <a:prstGeom prst="ellipse">
            <a:avLst/>
          </a:prstGeom>
          <a:ln w="38100" cap="sq">
            <a:solidFill>
              <a:srgbClr val="00B0F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64219862-BE9F-4C54-B2F7-AD8F9ACBBD9B}"/>
              </a:ext>
            </a:extLst>
          </p:cNvPr>
          <p:cNvPicPr>
            <a:picLocks noChangeAspect="1"/>
          </p:cNvPicPr>
          <p:nvPr/>
        </p:nvPicPr>
        <p:blipFill rotWithShape="1">
          <a:blip r:embed="rId4"/>
          <a:srcRect l="51235" t="43067" r="35116" b="22256"/>
          <a:stretch/>
        </p:blipFill>
        <p:spPr>
          <a:xfrm>
            <a:off x="2633092" y="1361170"/>
            <a:ext cx="1078831" cy="1541184"/>
          </a:xfrm>
          <a:prstGeom prst="ellipse">
            <a:avLst/>
          </a:prstGeom>
          <a:ln w="38100" cap="sq">
            <a:solidFill>
              <a:srgbClr val="00B0F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4EAD9496-3B47-424C-A2D4-E6D7157588D6}"/>
              </a:ext>
            </a:extLst>
          </p:cNvPr>
          <p:cNvPicPr>
            <a:picLocks noChangeAspect="1"/>
          </p:cNvPicPr>
          <p:nvPr/>
        </p:nvPicPr>
        <p:blipFill rotWithShape="1">
          <a:blip r:embed="rId5"/>
          <a:srcRect l="44627" t="52781" r="31353" b="12869"/>
          <a:stretch/>
        </p:blipFill>
        <p:spPr>
          <a:xfrm>
            <a:off x="9054515" y="1317610"/>
            <a:ext cx="2793360" cy="2245895"/>
          </a:xfrm>
          <a:prstGeom prst="ellipse">
            <a:avLst/>
          </a:prstGeom>
          <a:ln w="38100" cap="sq">
            <a:solidFill>
              <a:srgbClr val="00B0F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8930818C-2740-4204-AEC1-95C1A1D08232}"/>
              </a:ext>
            </a:extLst>
          </p:cNvPr>
          <p:cNvPicPr>
            <a:picLocks noChangeAspect="1"/>
          </p:cNvPicPr>
          <p:nvPr/>
        </p:nvPicPr>
        <p:blipFill rotWithShape="1">
          <a:blip r:embed="rId6"/>
          <a:srcRect l="12981" t="20980" r="68362" b="20148"/>
          <a:stretch/>
        </p:blipFill>
        <p:spPr>
          <a:xfrm>
            <a:off x="7390820" y="3980918"/>
            <a:ext cx="1576251" cy="2796486"/>
          </a:xfrm>
          <a:prstGeom prst="ellipse">
            <a:avLst/>
          </a:prstGeom>
          <a:ln w="38100" cap="sq">
            <a:solidFill>
              <a:srgbClr val="00B0F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634CFDA5-5800-48EA-8D77-262068E6CADC}"/>
              </a:ext>
            </a:extLst>
          </p:cNvPr>
          <p:cNvPicPr>
            <a:picLocks noChangeAspect="1"/>
          </p:cNvPicPr>
          <p:nvPr/>
        </p:nvPicPr>
        <p:blipFill rotWithShape="1">
          <a:blip r:embed="rId7"/>
          <a:srcRect l="36725" t="27858" r="35073" b="18275"/>
          <a:stretch/>
        </p:blipFill>
        <p:spPr>
          <a:xfrm>
            <a:off x="1494582" y="3522187"/>
            <a:ext cx="2793360" cy="2999776"/>
          </a:xfrm>
          <a:prstGeom prst="ellipse">
            <a:avLst/>
          </a:prstGeom>
          <a:ln w="38100" cap="sq">
            <a:solidFill>
              <a:srgbClr val="00B0F0"/>
            </a:solidFill>
            <a:prstDash val="solid"/>
            <a:miter lim="800000"/>
          </a:ln>
          <a:effectLst>
            <a:outerShdw blurRad="50800" dist="38100" dir="2700000" algn="tl" rotWithShape="0">
              <a:srgbClr val="000000">
                <a:alpha val="43000"/>
              </a:srgbClr>
            </a:outerShdw>
          </a:effectLst>
        </p:spPr>
      </p:pic>
      <p:sp>
        <p:nvSpPr>
          <p:cNvPr id="22" name="Title 1">
            <a:extLst>
              <a:ext uri="{FF2B5EF4-FFF2-40B4-BE49-F238E27FC236}">
                <a16:creationId xmlns:a16="http://schemas.microsoft.com/office/drawing/2014/main" id="{3B1816E8-FD14-40A6-B32A-175F7A3B44D4}"/>
              </a:ext>
            </a:extLst>
          </p:cNvPr>
          <p:cNvSpPr txBox="1">
            <a:spLocks/>
          </p:cNvSpPr>
          <p:nvPr/>
        </p:nvSpPr>
        <p:spPr>
          <a:xfrm>
            <a:off x="81295" y="3008924"/>
            <a:ext cx="1604067"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b="1" dirty="0">
                <a:solidFill>
                  <a:srgbClr val="7030A0"/>
                </a:solidFill>
              </a:rPr>
              <a:t>Adult male and female worms pair up and the female worms lays lots of eggs which are passed out in the faeces</a:t>
            </a:r>
          </a:p>
        </p:txBody>
      </p:sp>
      <p:sp>
        <p:nvSpPr>
          <p:cNvPr id="24" name="Title 1">
            <a:extLst>
              <a:ext uri="{FF2B5EF4-FFF2-40B4-BE49-F238E27FC236}">
                <a16:creationId xmlns:a16="http://schemas.microsoft.com/office/drawing/2014/main" id="{AAE4A821-AD85-4271-A305-0A884FEC3AC1}"/>
              </a:ext>
            </a:extLst>
          </p:cNvPr>
          <p:cNvSpPr txBox="1">
            <a:spLocks/>
          </p:cNvSpPr>
          <p:nvPr/>
        </p:nvSpPr>
        <p:spPr>
          <a:xfrm>
            <a:off x="4673498" y="4224454"/>
            <a:ext cx="2197937" cy="27336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solidFill>
                  <a:srgbClr val="7030A0"/>
                </a:solidFill>
              </a:rPr>
              <a:t>When humans make contact with cercariae infected water, the cercariae penetrate through the skin, lose their tail and enter the bloodstream. They then mature into adult schistosome worms which takes about a month</a:t>
            </a:r>
          </a:p>
        </p:txBody>
      </p:sp>
      <p:sp>
        <p:nvSpPr>
          <p:cNvPr id="25" name="Title 1">
            <a:extLst>
              <a:ext uri="{FF2B5EF4-FFF2-40B4-BE49-F238E27FC236}">
                <a16:creationId xmlns:a16="http://schemas.microsoft.com/office/drawing/2014/main" id="{CCCCD2F5-790C-4FDE-A157-90B59373B348}"/>
              </a:ext>
            </a:extLst>
          </p:cNvPr>
          <p:cNvSpPr txBox="1">
            <a:spLocks/>
          </p:cNvSpPr>
          <p:nvPr/>
        </p:nvSpPr>
        <p:spPr>
          <a:xfrm>
            <a:off x="8291680" y="-22388"/>
            <a:ext cx="3444255" cy="11226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solidFill>
                  <a:srgbClr val="7030A0"/>
                </a:solidFill>
              </a:rPr>
              <a:t>The </a:t>
            </a:r>
            <a:r>
              <a:rPr lang="en-GB" sz="1500" b="1" dirty="0" err="1">
                <a:solidFill>
                  <a:srgbClr val="7030A0"/>
                </a:solidFill>
              </a:rPr>
              <a:t>miracidia</a:t>
            </a:r>
            <a:r>
              <a:rPr lang="en-GB" sz="1500" b="1" dirty="0">
                <a:solidFill>
                  <a:srgbClr val="7030A0"/>
                </a:solidFill>
              </a:rPr>
              <a:t> then infect intermediate snail hosts (</a:t>
            </a:r>
            <a:r>
              <a:rPr lang="en-GB" sz="1500" b="1" dirty="0" err="1">
                <a:solidFill>
                  <a:srgbClr val="7030A0"/>
                </a:solidFill>
              </a:rPr>
              <a:t>Biomphalaria</a:t>
            </a:r>
            <a:r>
              <a:rPr lang="en-GB" sz="1500" b="1" dirty="0">
                <a:solidFill>
                  <a:srgbClr val="7030A0"/>
                </a:solidFill>
              </a:rPr>
              <a:t> species) and multiply</a:t>
            </a:r>
          </a:p>
        </p:txBody>
      </p:sp>
      <p:sp>
        <p:nvSpPr>
          <p:cNvPr id="26" name="Title 1">
            <a:extLst>
              <a:ext uri="{FF2B5EF4-FFF2-40B4-BE49-F238E27FC236}">
                <a16:creationId xmlns:a16="http://schemas.microsoft.com/office/drawing/2014/main" id="{E09FDD1A-E812-44FC-8B90-5D99E271A353}"/>
              </a:ext>
            </a:extLst>
          </p:cNvPr>
          <p:cNvSpPr txBox="1">
            <a:spLocks/>
          </p:cNvSpPr>
          <p:nvPr/>
        </p:nvSpPr>
        <p:spPr>
          <a:xfrm>
            <a:off x="9740003" y="4367079"/>
            <a:ext cx="21344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solidFill>
                  <a:srgbClr val="7030A0"/>
                </a:solidFill>
              </a:rPr>
              <a:t>Snails release hundreds of thousands of human infective cercariae into freshwater</a:t>
            </a:r>
          </a:p>
        </p:txBody>
      </p:sp>
      <p:sp>
        <p:nvSpPr>
          <p:cNvPr id="38" name="Freeform: Shape 37">
            <a:extLst>
              <a:ext uri="{FF2B5EF4-FFF2-40B4-BE49-F238E27FC236}">
                <a16:creationId xmlns:a16="http://schemas.microsoft.com/office/drawing/2014/main" id="{2EF8F656-F94C-4050-A1AE-761570DE12EE}"/>
              </a:ext>
            </a:extLst>
          </p:cNvPr>
          <p:cNvSpPr/>
          <p:nvPr/>
        </p:nvSpPr>
        <p:spPr>
          <a:xfrm rot="20616123">
            <a:off x="4002740" y="1716569"/>
            <a:ext cx="1174701" cy="346162"/>
          </a:xfrm>
          <a:custGeom>
            <a:avLst/>
            <a:gdLst>
              <a:gd name="connsiteX0" fmla="*/ 0 w 4957011"/>
              <a:gd name="connsiteY0" fmla="*/ 275835 h 837308"/>
              <a:gd name="connsiteX1" fmla="*/ 914400 w 4957011"/>
              <a:gd name="connsiteY1" fmla="*/ 3119 h 837308"/>
              <a:gd name="connsiteX2" fmla="*/ 1684421 w 4957011"/>
              <a:gd name="connsiteY2" fmla="*/ 436256 h 837308"/>
              <a:gd name="connsiteX3" fmla="*/ 2598821 w 4957011"/>
              <a:gd name="connsiteY3" fmla="*/ 179582 h 837308"/>
              <a:gd name="connsiteX4" fmla="*/ 3272590 w 4957011"/>
              <a:gd name="connsiteY4" fmla="*/ 708971 h 837308"/>
              <a:gd name="connsiteX5" fmla="*/ 4283242 w 4957011"/>
              <a:gd name="connsiteY5" fmla="*/ 420214 h 837308"/>
              <a:gd name="connsiteX6" fmla="*/ 4957011 w 4957011"/>
              <a:gd name="connsiteY6" fmla="*/ 837308 h 837308"/>
              <a:gd name="connsiteX7" fmla="*/ 4957011 w 4957011"/>
              <a:gd name="connsiteY7" fmla="*/ 837308 h 8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011" h="837308">
                <a:moveTo>
                  <a:pt x="0" y="275835"/>
                </a:moveTo>
                <a:cubicBezTo>
                  <a:pt x="316831" y="126108"/>
                  <a:pt x="633663" y="-23618"/>
                  <a:pt x="914400" y="3119"/>
                </a:cubicBezTo>
                <a:cubicBezTo>
                  <a:pt x="1195137" y="29856"/>
                  <a:pt x="1403684" y="406846"/>
                  <a:pt x="1684421" y="436256"/>
                </a:cubicBezTo>
                <a:cubicBezTo>
                  <a:pt x="1965158" y="465666"/>
                  <a:pt x="2334126" y="134130"/>
                  <a:pt x="2598821" y="179582"/>
                </a:cubicBezTo>
                <a:cubicBezTo>
                  <a:pt x="2863516" y="225034"/>
                  <a:pt x="2991853" y="668866"/>
                  <a:pt x="3272590" y="708971"/>
                </a:cubicBezTo>
                <a:cubicBezTo>
                  <a:pt x="3553327" y="749076"/>
                  <a:pt x="4002505" y="398825"/>
                  <a:pt x="4283242" y="420214"/>
                </a:cubicBezTo>
                <a:cubicBezTo>
                  <a:pt x="4563979" y="441603"/>
                  <a:pt x="4957011" y="837308"/>
                  <a:pt x="4957011" y="837308"/>
                </a:cubicBezTo>
                <a:lnTo>
                  <a:pt x="4957011" y="83730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itle 1">
            <a:extLst>
              <a:ext uri="{FF2B5EF4-FFF2-40B4-BE49-F238E27FC236}">
                <a16:creationId xmlns:a16="http://schemas.microsoft.com/office/drawing/2014/main" id="{B985C5DF-B009-44EE-A816-E2CB8B200F9C}"/>
              </a:ext>
            </a:extLst>
          </p:cNvPr>
          <p:cNvSpPr txBox="1">
            <a:spLocks/>
          </p:cNvSpPr>
          <p:nvPr/>
        </p:nvSpPr>
        <p:spPr>
          <a:xfrm>
            <a:off x="6656262" y="1947149"/>
            <a:ext cx="19069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err="1">
                <a:solidFill>
                  <a:srgbClr val="002060"/>
                </a:solidFill>
              </a:rPr>
              <a:t>Miracidia</a:t>
            </a:r>
            <a:endParaRPr lang="en-GB" sz="1500" b="1" dirty="0">
              <a:solidFill>
                <a:srgbClr val="002060"/>
              </a:solidFill>
            </a:endParaRPr>
          </a:p>
        </p:txBody>
      </p:sp>
      <p:sp>
        <p:nvSpPr>
          <p:cNvPr id="43" name="Title 1">
            <a:extLst>
              <a:ext uri="{FF2B5EF4-FFF2-40B4-BE49-F238E27FC236}">
                <a16:creationId xmlns:a16="http://schemas.microsoft.com/office/drawing/2014/main" id="{4679DA6B-F337-4831-90BF-946FB3910A7A}"/>
              </a:ext>
            </a:extLst>
          </p:cNvPr>
          <p:cNvSpPr txBox="1">
            <a:spLocks/>
          </p:cNvSpPr>
          <p:nvPr/>
        </p:nvSpPr>
        <p:spPr>
          <a:xfrm>
            <a:off x="7952879" y="2602635"/>
            <a:ext cx="19069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solidFill>
                  <a:srgbClr val="002060"/>
                </a:solidFill>
              </a:rPr>
              <a:t>Cercariae</a:t>
            </a:r>
          </a:p>
        </p:txBody>
      </p:sp>
      <p:sp>
        <p:nvSpPr>
          <p:cNvPr id="44" name="Title 1">
            <a:extLst>
              <a:ext uri="{FF2B5EF4-FFF2-40B4-BE49-F238E27FC236}">
                <a16:creationId xmlns:a16="http://schemas.microsoft.com/office/drawing/2014/main" id="{8BDB4F4E-5874-4F30-B542-E0D5A69BC7CD}"/>
              </a:ext>
            </a:extLst>
          </p:cNvPr>
          <p:cNvSpPr txBox="1">
            <a:spLocks/>
          </p:cNvSpPr>
          <p:nvPr/>
        </p:nvSpPr>
        <p:spPr>
          <a:xfrm>
            <a:off x="261093" y="5591294"/>
            <a:ext cx="1906905" cy="8848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solidFill>
                  <a:srgbClr val="002060"/>
                </a:solidFill>
              </a:rPr>
              <a:t>Adult Male</a:t>
            </a:r>
          </a:p>
        </p:txBody>
      </p:sp>
      <p:sp>
        <p:nvSpPr>
          <p:cNvPr id="45" name="Title 1">
            <a:extLst>
              <a:ext uri="{FF2B5EF4-FFF2-40B4-BE49-F238E27FC236}">
                <a16:creationId xmlns:a16="http://schemas.microsoft.com/office/drawing/2014/main" id="{3E0BCD6B-D2AE-4DBB-9854-5055CFA17C41}"/>
              </a:ext>
            </a:extLst>
          </p:cNvPr>
          <p:cNvSpPr txBox="1">
            <a:spLocks/>
          </p:cNvSpPr>
          <p:nvPr/>
        </p:nvSpPr>
        <p:spPr>
          <a:xfrm>
            <a:off x="4024957" y="3429000"/>
            <a:ext cx="1906905" cy="8848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solidFill>
                  <a:srgbClr val="002060"/>
                </a:solidFill>
              </a:rPr>
              <a:t>Adult Female</a:t>
            </a:r>
          </a:p>
        </p:txBody>
      </p:sp>
      <p:sp>
        <p:nvSpPr>
          <p:cNvPr id="46" name="Title 1">
            <a:extLst>
              <a:ext uri="{FF2B5EF4-FFF2-40B4-BE49-F238E27FC236}">
                <a16:creationId xmlns:a16="http://schemas.microsoft.com/office/drawing/2014/main" id="{11F61376-907E-442F-9AFF-C6D674058285}"/>
              </a:ext>
            </a:extLst>
          </p:cNvPr>
          <p:cNvSpPr txBox="1">
            <a:spLocks/>
          </p:cNvSpPr>
          <p:nvPr/>
        </p:nvSpPr>
        <p:spPr>
          <a:xfrm>
            <a:off x="3603482" y="2729942"/>
            <a:ext cx="1906905" cy="8848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solidFill>
                  <a:srgbClr val="002060"/>
                </a:solidFill>
              </a:rPr>
              <a:t>Eggs</a:t>
            </a:r>
          </a:p>
        </p:txBody>
      </p:sp>
      <p:cxnSp>
        <p:nvCxnSpPr>
          <p:cNvPr id="48" name="Straight Arrow Connector 47">
            <a:extLst>
              <a:ext uri="{FF2B5EF4-FFF2-40B4-BE49-F238E27FC236}">
                <a16:creationId xmlns:a16="http://schemas.microsoft.com/office/drawing/2014/main" id="{3458C5C2-3272-476B-8577-A89DD4E53CCA}"/>
              </a:ext>
            </a:extLst>
          </p:cNvPr>
          <p:cNvCxnSpPr>
            <a:cxnSpLocks/>
          </p:cNvCxnSpPr>
          <p:nvPr/>
        </p:nvCxnSpPr>
        <p:spPr>
          <a:xfrm flipH="1">
            <a:off x="2743770" y="4111639"/>
            <a:ext cx="1582731" cy="100171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C2F28477-29BC-42C3-9472-8E4715AC28FC}"/>
              </a:ext>
            </a:extLst>
          </p:cNvPr>
          <p:cNvCxnSpPr>
            <a:cxnSpLocks/>
          </p:cNvCxnSpPr>
          <p:nvPr/>
        </p:nvCxnSpPr>
        <p:spPr>
          <a:xfrm flipV="1">
            <a:off x="1091452" y="5199496"/>
            <a:ext cx="852554" cy="59299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B9754E9-C4F1-42CC-A6CA-CD0DAAA9E89A}"/>
              </a:ext>
            </a:extLst>
          </p:cNvPr>
          <p:cNvCxnSpPr>
            <a:cxnSpLocks/>
          </p:cNvCxnSpPr>
          <p:nvPr/>
        </p:nvCxnSpPr>
        <p:spPr>
          <a:xfrm flipH="1" flipV="1">
            <a:off x="3253037" y="2636889"/>
            <a:ext cx="516697" cy="35541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19CB7655-E693-4464-B2DD-E1AE5B07E535}"/>
              </a:ext>
            </a:extLst>
          </p:cNvPr>
          <p:cNvCxnSpPr>
            <a:cxnSpLocks/>
          </p:cNvCxnSpPr>
          <p:nvPr/>
        </p:nvCxnSpPr>
        <p:spPr>
          <a:xfrm flipH="1" flipV="1">
            <a:off x="6871436" y="1829739"/>
            <a:ext cx="195677" cy="61081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D7F6C7C-6452-4BC7-821B-C654DD2432A4}"/>
              </a:ext>
            </a:extLst>
          </p:cNvPr>
          <p:cNvCxnSpPr>
            <a:cxnSpLocks/>
          </p:cNvCxnSpPr>
          <p:nvPr/>
        </p:nvCxnSpPr>
        <p:spPr>
          <a:xfrm>
            <a:off x="8351725" y="3435861"/>
            <a:ext cx="151248" cy="545057"/>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A8CC7191-F72E-47C9-8202-FA4530C3D237}"/>
              </a:ext>
            </a:extLst>
          </p:cNvPr>
          <p:cNvCxnSpPr>
            <a:cxnSpLocks/>
          </p:cNvCxnSpPr>
          <p:nvPr/>
        </p:nvCxnSpPr>
        <p:spPr>
          <a:xfrm flipV="1">
            <a:off x="8906331" y="3097663"/>
            <a:ext cx="827284" cy="16775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63" name="Arrow: Up 62">
            <a:extLst>
              <a:ext uri="{FF2B5EF4-FFF2-40B4-BE49-F238E27FC236}">
                <a16:creationId xmlns:a16="http://schemas.microsoft.com/office/drawing/2014/main" id="{343A8310-2C45-4DA9-BE67-F1FF0881257A}"/>
              </a:ext>
            </a:extLst>
          </p:cNvPr>
          <p:cNvSpPr/>
          <p:nvPr/>
        </p:nvSpPr>
        <p:spPr>
          <a:xfrm rot="1098293">
            <a:off x="731399" y="2396885"/>
            <a:ext cx="235360" cy="480006"/>
          </a:xfrm>
          <a:prstGeom prst="up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Arrow: Up 63">
            <a:extLst>
              <a:ext uri="{FF2B5EF4-FFF2-40B4-BE49-F238E27FC236}">
                <a16:creationId xmlns:a16="http://schemas.microsoft.com/office/drawing/2014/main" id="{D3B71C20-17D4-4DBF-AD8E-918BCCD3CB29}"/>
              </a:ext>
            </a:extLst>
          </p:cNvPr>
          <p:cNvSpPr/>
          <p:nvPr/>
        </p:nvSpPr>
        <p:spPr>
          <a:xfrm rot="19416704">
            <a:off x="987081" y="4201701"/>
            <a:ext cx="235360" cy="480006"/>
          </a:xfrm>
          <a:prstGeom prst="up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Arrow: Up 64">
            <a:extLst>
              <a:ext uri="{FF2B5EF4-FFF2-40B4-BE49-F238E27FC236}">
                <a16:creationId xmlns:a16="http://schemas.microsoft.com/office/drawing/2014/main" id="{E902D2EC-30F5-4392-AAEC-5286E2A8DE9B}"/>
              </a:ext>
            </a:extLst>
          </p:cNvPr>
          <p:cNvSpPr/>
          <p:nvPr/>
        </p:nvSpPr>
        <p:spPr>
          <a:xfrm rot="5400000">
            <a:off x="3262238" y="242082"/>
            <a:ext cx="235360" cy="48000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Arrow: Up 65">
            <a:extLst>
              <a:ext uri="{FF2B5EF4-FFF2-40B4-BE49-F238E27FC236}">
                <a16:creationId xmlns:a16="http://schemas.microsoft.com/office/drawing/2014/main" id="{41FD86A5-7746-47DC-9C0F-BDCD0A566672}"/>
              </a:ext>
            </a:extLst>
          </p:cNvPr>
          <p:cNvSpPr/>
          <p:nvPr/>
        </p:nvSpPr>
        <p:spPr>
          <a:xfrm rot="5400000">
            <a:off x="5376302" y="252035"/>
            <a:ext cx="235360" cy="48000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Arrow: Up 66">
            <a:extLst>
              <a:ext uri="{FF2B5EF4-FFF2-40B4-BE49-F238E27FC236}">
                <a16:creationId xmlns:a16="http://schemas.microsoft.com/office/drawing/2014/main" id="{BA729BD7-220B-4D43-9F9B-E1F070E2F7B9}"/>
              </a:ext>
            </a:extLst>
          </p:cNvPr>
          <p:cNvSpPr/>
          <p:nvPr/>
        </p:nvSpPr>
        <p:spPr>
          <a:xfrm rot="5400000">
            <a:off x="7871626" y="234826"/>
            <a:ext cx="235360" cy="480006"/>
          </a:xfrm>
          <a:prstGeom prst="up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Arrow: Up 67">
            <a:extLst>
              <a:ext uri="{FF2B5EF4-FFF2-40B4-BE49-F238E27FC236}">
                <a16:creationId xmlns:a16="http://schemas.microsoft.com/office/drawing/2014/main" id="{68FE426F-49FD-4503-918A-BB937F08C653}"/>
              </a:ext>
            </a:extLst>
          </p:cNvPr>
          <p:cNvSpPr/>
          <p:nvPr/>
        </p:nvSpPr>
        <p:spPr>
          <a:xfrm rot="11252403">
            <a:off x="11170829" y="882047"/>
            <a:ext cx="235360" cy="480006"/>
          </a:xfrm>
          <a:prstGeom prst="up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Arrow: Up 68">
            <a:extLst>
              <a:ext uri="{FF2B5EF4-FFF2-40B4-BE49-F238E27FC236}">
                <a16:creationId xmlns:a16="http://schemas.microsoft.com/office/drawing/2014/main" id="{622CD0A8-E645-439B-93D9-8129BF89CD29}"/>
              </a:ext>
            </a:extLst>
          </p:cNvPr>
          <p:cNvSpPr/>
          <p:nvPr/>
        </p:nvSpPr>
        <p:spPr>
          <a:xfrm rot="11252403">
            <a:off x="10803527" y="4073851"/>
            <a:ext cx="235360" cy="480006"/>
          </a:xfrm>
          <a:prstGeom prst="up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Arrow: Up 69">
            <a:extLst>
              <a:ext uri="{FF2B5EF4-FFF2-40B4-BE49-F238E27FC236}">
                <a16:creationId xmlns:a16="http://schemas.microsoft.com/office/drawing/2014/main" id="{EB322BF5-F4C6-48AC-8B08-E69DAE593381}"/>
              </a:ext>
            </a:extLst>
          </p:cNvPr>
          <p:cNvSpPr/>
          <p:nvPr/>
        </p:nvSpPr>
        <p:spPr>
          <a:xfrm rot="15255675">
            <a:off x="9231695" y="4994101"/>
            <a:ext cx="235360" cy="480006"/>
          </a:xfrm>
          <a:prstGeom prst="up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Arrow: Up 70">
            <a:extLst>
              <a:ext uri="{FF2B5EF4-FFF2-40B4-BE49-F238E27FC236}">
                <a16:creationId xmlns:a16="http://schemas.microsoft.com/office/drawing/2014/main" id="{EA2B8D7E-E75C-4CA5-9AB1-C7474FA4150D}"/>
              </a:ext>
            </a:extLst>
          </p:cNvPr>
          <p:cNvSpPr/>
          <p:nvPr/>
        </p:nvSpPr>
        <p:spPr>
          <a:xfrm rot="15081614">
            <a:off x="6829647" y="5519123"/>
            <a:ext cx="235360" cy="480006"/>
          </a:xfrm>
          <a:prstGeom prst="up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Arrow: Up 71">
            <a:extLst>
              <a:ext uri="{FF2B5EF4-FFF2-40B4-BE49-F238E27FC236}">
                <a16:creationId xmlns:a16="http://schemas.microsoft.com/office/drawing/2014/main" id="{B975B18F-8899-465C-A0BD-8BE7AE002D7B}"/>
              </a:ext>
            </a:extLst>
          </p:cNvPr>
          <p:cNvSpPr/>
          <p:nvPr/>
        </p:nvSpPr>
        <p:spPr>
          <a:xfrm rot="16875270">
            <a:off x="4185667" y="5922506"/>
            <a:ext cx="235360" cy="480006"/>
          </a:xfrm>
          <a:prstGeom prst="up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6208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BC1422-67CE-4ECF-86D5-9720C81813E8}"/>
              </a:ext>
            </a:extLst>
          </p:cNvPr>
          <p:cNvPicPr>
            <a:picLocks noChangeAspect="1"/>
          </p:cNvPicPr>
          <p:nvPr/>
        </p:nvPicPr>
        <p:blipFill rotWithShape="1">
          <a:blip r:embed="rId2"/>
          <a:srcRect l="28385" t="29323" r="53846" b="13624"/>
          <a:stretch/>
        </p:blipFill>
        <p:spPr>
          <a:xfrm>
            <a:off x="7360820" y="402761"/>
            <a:ext cx="2166425" cy="3910818"/>
          </a:xfrm>
          <a:prstGeom prst="rect">
            <a:avLst/>
          </a:prstGeom>
          <a:ln w="57150">
            <a:solidFill>
              <a:srgbClr val="FF0000"/>
            </a:solidFill>
          </a:ln>
        </p:spPr>
      </p:pic>
      <p:pic>
        <p:nvPicPr>
          <p:cNvPr id="5" name="Picture 4">
            <a:extLst>
              <a:ext uri="{FF2B5EF4-FFF2-40B4-BE49-F238E27FC236}">
                <a16:creationId xmlns:a16="http://schemas.microsoft.com/office/drawing/2014/main" id="{F2FDA180-21D0-4834-A0B8-FBD599FCC8B9}"/>
              </a:ext>
            </a:extLst>
          </p:cNvPr>
          <p:cNvPicPr>
            <a:picLocks noChangeAspect="1"/>
          </p:cNvPicPr>
          <p:nvPr/>
        </p:nvPicPr>
        <p:blipFill rotWithShape="1">
          <a:blip r:embed="rId3"/>
          <a:srcRect l="24231" t="19677" r="39423" b="24911"/>
          <a:stretch/>
        </p:blipFill>
        <p:spPr>
          <a:xfrm>
            <a:off x="322179" y="2898760"/>
            <a:ext cx="4431323" cy="3798277"/>
          </a:xfrm>
          <a:prstGeom prst="rect">
            <a:avLst/>
          </a:prstGeom>
          <a:ln w="57150">
            <a:solidFill>
              <a:srgbClr val="FF0000"/>
            </a:solidFill>
          </a:ln>
        </p:spPr>
      </p:pic>
      <p:pic>
        <p:nvPicPr>
          <p:cNvPr id="6" name="Picture 5">
            <a:extLst>
              <a:ext uri="{FF2B5EF4-FFF2-40B4-BE49-F238E27FC236}">
                <a16:creationId xmlns:a16="http://schemas.microsoft.com/office/drawing/2014/main" id="{B6C50E23-F1A8-4299-AA93-D0CCB18CCE92}"/>
              </a:ext>
            </a:extLst>
          </p:cNvPr>
          <p:cNvPicPr>
            <a:picLocks noChangeAspect="1"/>
          </p:cNvPicPr>
          <p:nvPr/>
        </p:nvPicPr>
        <p:blipFill rotWithShape="1">
          <a:blip r:embed="rId4"/>
          <a:srcRect l="22615" t="28297" r="60991" b="43176"/>
          <a:stretch/>
        </p:blipFill>
        <p:spPr>
          <a:xfrm>
            <a:off x="5043444" y="2898760"/>
            <a:ext cx="1998784" cy="1955409"/>
          </a:xfrm>
          <a:prstGeom prst="rect">
            <a:avLst/>
          </a:prstGeom>
          <a:ln w="57150">
            <a:solidFill>
              <a:srgbClr val="FF0000"/>
            </a:solidFill>
          </a:ln>
        </p:spPr>
      </p:pic>
      <p:sp>
        <p:nvSpPr>
          <p:cNvPr id="7" name="Title 1">
            <a:extLst>
              <a:ext uri="{FF2B5EF4-FFF2-40B4-BE49-F238E27FC236}">
                <a16:creationId xmlns:a16="http://schemas.microsoft.com/office/drawing/2014/main" id="{66584BD7-7800-4F83-9236-B573BAB174E4}"/>
              </a:ext>
            </a:extLst>
          </p:cNvPr>
          <p:cNvSpPr txBox="1">
            <a:spLocks/>
          </p:cNvSpPr>
          <p:nvPr/>
        </p:nvSpPr>
        <p:spPr>
          <a:xfrm>
            <a:off x="427275" y="312609"/>
            <a:ext cx="6556138" cy="854075"/>
          </a:xfrm>
          <a:prstGeom prst="rect">
            <a:avLst/>
          </a:prstGeom>
          <a:ln w="57150">
            <a:solidFill>
              <a:srgbClr val="FF00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FF0000"/>
                </a:solidFill>
              </a:rPr>
              <a:t>Heligmosomoides polygyrus</a:t>
            </a:r>
          </a:p>
        </p:txBody>
      </p:sp>
      <p:sp>
        <p:nvSpPr>
          <p:cNvPr id="8" name="TextBox 7">
            <a:extLst>
              <a:ext uri="{FF2B5EF4-FFF2-40B4-BE49-F238E27FC236}">
                <a16:creationId xmlns:a16="http://schemas.microsoft.com/office/drawing/2014/main" id="{D776A83B-8C62-4C46-BF69-7843ACC9F4C8}"/>
              </a:ext>
            </a:extLst>
          </p:cNvPr>
          <p:cNvSpPr txBox="1"/>
          <p:nvPr/>
        </p:nvSpPr>
        <p:spPr>
          <a:xfrm>
            <a:off x="322179" y="1317894"/>
            <a:ext cx="6766331" cy="1384995"/>
          </a:xfrm>
          <a:prstGeom prst="rect">
            <a:avLst/>
          </a:prstGeom>
          <a:solidFill>
            <a:schemeClr val="bg1"/>
          </a:solidFill>
          <a:ln w="38100">
            <a:solidFill>
              <a:srgbClr val="FF0000"/>
            </a:solidFill>
          </a:ln>
        </p:spPr>
        <p:txBody>
          <a:bodyPr wrap="square" rtlCol="0">
            <a:spAutoFit/>
          </a:bodyPr>
          <a:lstStyle/>
          <a:p>
            <a:r>
              <a:rPr lang="en-GB" sz="1400" b="1" dirty="0">
                <a:solidFill>
                  <a:srgbClr val="FF0000"/>
                </a:solidFill>
              </a:rPr>
              <a:t>Heligmosomoides polygyrus is an intestinal mouse worm infection. It can be used as a model in research to help scientists learn about more about parasitic worm infections. Scientists are also research properties of Heligmosomoides polygyrus that are able to dampen down out of control immune responses. It is hoped that we will be able to isolate these chemical properties in the future and use them to help prevent and control allergic and autoimmune responses to self tissues. </a:t>
            </a:r>
          </a:p>
        </p:txBody>
      </p:sp>
      <p:pic>
        <p:nvPicPr>
          <p:cNvPr id="2" name="Picture 1">
            <a:extLst>
              <a:ext uri="{FF2B5EF4-FFF2-40B4-BE49-F238E27FC236}">
                <a16:creationId xmlns:a16="http://schemas.microsoft.com/office/drawing/2014/main" id="{391FBF3F-0F6F-4772-9FE8-A65A87A9878F}"/>
              </a:ext>
            </a:extLst>
          </p:cNvPr>
          <p:cNvPicPr>
            <a:picLocks noChangeAspect="1"/>
          </p:cNvPicPr>
          <p:nvPr/>
        </p:nvPicPr>
        <p:blipFill rotWithShape="1">
          <a:blip r:embed="rId5"/>
          <a:srcRect l="38885" t="52103" r="24769" b="21012"/>
          <a:stretch/>
        </p:blipFill>
        <p:spPr>
          <a:xfrm rot="5400000">
            <a:off x="8610423" y="3271282"/>
            <a:ext cx="4431323" cy="1842868"/>
          </a:xfrm>
          <a:prstGeom prst="rect">
            <a:avLst/>
          </a:prstGeom>
          <a:ln w="57150">
            <a:solidFill>
              <a:srgbClr val="FF0000"/>
            </a:solidFill>
          </a:ln>
        </p:spPr>
      </p:pic>
      <p:pic>
        <p:nvPicPr>
          <p:cNvPr id="9" name="Picture 8">
            <a:extLst>
              <a:ext uri="{FF2B5EF4-FFF2-40B4-BE49-F238E27FC236}">
                <a16:creationId xmlns:a16="http://schemas.microsoft.com/office/drawing/2014/main" id="{A3C0EF0F-4E1C-4946-8EA7-C80F9069B3F0}"/>
              </a:ext>
            </a:extLst>
          </p:cNvPr>
          <p:cNvPicPr>
            <a:picLocks noChangeAspect="1"/>
          </p:cNvPicPr>
          <p:nvPr/>
        </p:nvPicPr>
        <p:blipFill rotWithShape="1">
          <a:blip r:embed="rId4"/>
          <a:srcRect l="22615" t="28297" r="60991" b="43176"/>
          <a:stretch/>
        </p:blipFill>
        <p:spPr>
          <a:xfrm flipH="1">
            <a:off x="7438500" y="4601424"/>
            <a:ext cx="1998783" cy="1955409"/>
          </a:xfrm>
          <a:prstGeom prst="rect">
            <a:avLst/>
          </a:prstGeom>
          <a:ln w="57150">
            <a:solidFill>
              <a:srgbClr val="FF0000"/>
            </a:solidFill>
          </a:ln>
        </p:spPr>
      </p:pic>
      <p:cxnSp>
        <p:nvCxnSpPr>
          <p:cNvPr id="15" name="Straight Arrow Connector 14">
            <a:extLst>
              <a:ext uri="{FF2B5EF4-FFF2-40B4-BE49-F238E27FC236}">
                <a16:creationId xmlns:a16="http://schemas.microsoft.com/office/drawing/2014/main" id="{3484367A-8158-4D80-A38E-94BB0D73F084}"/>
              </a:ext>
            </a:extLst>
          </p:cNvPr>
          <p:cNvCxnSpPr>
            <a:cxnSpLocks/>
          </p:cNvCxnSpPr>
          <p:nvPr/>
        </p:nvCxnSpPr>
        <p:spPr>
          <a:xfrm flipH="1" flipV="1">
            <a:off x="5467666" y="4626051"/>
            <a:ext cx="338361" cy="6226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E8D9A14-4668-4BA2-BDEF-1840941575B3}"/>
              </a:ext>
            </a:extLst>
          </p:cNvPr>
          <p:cNvCxnSpPr>
            <a:cxnSpLocks/>
          </p:cNvCxnSpPr>
          <p:nvPr/>
        </p:nvCxnSpPr>
        <p:spPr>
          <a:xfrm flipH="1" flipV="1">
            <a:off x="4414894" y="6042991"/>
            <a:ext cx="1104573" cy="2650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2CFC36F-6A56-458B-9C53-9BCFC31D5551}"/>
              </a:ext>
            </a:extLst>
          </p:cNvPr>
          <p:cNvCxnSpPr>
            <a:cxnSpLocks/>
          </p:cNvCxnSpPr>
          <p:nvPr/>
        </p:nvCxnSpPr>
        <p:spPr>
          <a:xfrm flipH="1">
            <a:off x="10214002" y="1381433"/>
            <a:ext cx="215459" cy="97253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B91D04B-FCBB-4C44-BCBB-AE8527112656}"/>
              </a:ext>
            </a:extLst>
          </p:cNvPr>
          <p:cNvCxnSpPr>
            <a:cxnSpLocks/>
          </p:cNvCxnSpPr>
          <p:nvPr/>
        </p:nvCxnSpPr>
        <p:spPr>
          <a:xfrm flipH="1">
            <a:off x="9188885" y="631924"/>
            <a:ext cx="1025115" cy="4966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231370A-C4DF-49D2-97D5-7EB61789B18D}"/>
              </a:ext>
            </a:extLst>
          </p:cNvPr>
          <p:cNvCxnSpPr>
            <a:cxnSpLocks/>
          </p:cNvCxnSpPr>
          <p:nvPr/>
        </p:nvCxnSpPr>
        <p:spPr>
          <a:xfrm flipV="1">
            <a:off x="6827753" y="5050040"/>
            <a:ext cx="1097047" cy="22910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C58F9E2-2282-422E-B91F-E49DDFB466CE}"/>
              </a:ext>
            </a:extLst>
          </p:cNvPr>
          <p:cNvSpPr txBox="1"/>
          <p:nvPr/>
        </p:nvSpPr>
        <p:spPr>
          <a:xfrm>
            <a:off x="5448369" y="5964670"/>
            <a:ext cx="1224167" cy="523220"/>
          </a:xfrm>
          <a:prstGeom prst="rect">
            <a:avLst/>
          </a:prstGeom>
          <a:solidFill>
            <a:schemeClr val="bg1"/>
          </a:solidFill>
          <a:ln w="38100">
            <a:solidFill>
              <a:srgbClr val="FF0000"/>
            </a:solidFill>
          </a:ln>
        </p:spPr>
        <p:txBody>
          <a:bodyPr wrap="square" rtlCol="0">
            <a:spAutoFit/>
          </a:bodyPr>
          <a:lstStyle/>
          <a:p>
            <a:pPr algn="ctr"/>
            <a:r>
              <a:rPr lang="en-GB" sz="1400" b="1" dirty="0">
                <a:solidFill>
                  <a:srgbClr val="FF0000"/>
                </a:solidFill>
              </a:rPr>
              <a:t>H. Polygyrus worms</a:t>
            </a:r>
          </a:p>
        </p:txBody>
      </p:sp>
      <p:sp>
        <p:nvSpPr>
          <p:cNvPr id="12" name="TextBox 11">
            <a:extLst>
              <a:ext uri="{FF2B5EF4-FFF2-40B4-BE49-F238E27FC236}">
                <a16:creationId xmlns:a16="http://schemas.microsoft.com/office/drawing/2014/main" id="{AB201650-4D12-4F6D-BE2B-B231772A59F3}"/>
              </a:ext>
            </a:extLst>
          </p:cNvPr>
          <p:cNvSpPr txBox="1"/>
          <p:nvPr/>
        </p:nvSpPr>
        <p:spPr>
          <a:xfrm>
            <a:off x="5149774" y="5108053"/>
            <a:ext cx="1892454" cy="523220"/>
          </a:xfrm>
          <a:prstGeom prst="rect">
            <a:avLst/>
          </a:prstGeom>
          <a:solidFill>
            <a:schemeClr val="bg1"/>
          </a:solidFill>
          <a:ln w="38100">
            <a:solidFill>
              <a:srgbClr val="FF0000"/>
            </a:solidFill>
          </a:ln>
        </p:spPr>
        <p:txBody>
          <a:bodyPr wrap="square" rtlCol="0">
            <a:spAutoFit/>
          </a:bodyPr>
          <a:lstStyle/>
          <a:p>
            <a:pPr algn="ctr"/>
            <a:r>
              <a:rPr lang="en-GB" sz="1400" b="1" dirty="0">
                <a:solidFill>
                  <a:srgbClr val="FF0000"/>
                </a:solidFill>
              </a:rPr>
              <a:t>Culture flasks of</a:t>
            </a:r>
          </a:p>
          <a:p>
            <a:pPr algn="ctr"/>
            <a:r>
              <a:rPr lang="en-GB" sz="1400" b="1" dirty="0">
                <a:solidFill>
                  <a:srgbClr val="FF0000"/>
                </a:solidFill>
              </a:rPr>
              <a:t> H. polygyrus worms</a:t>
            </a:r>
          </a:p>
        </p:txBody>
      </p:sp>
      <p:sp>
        <p:nvSpPr>
          <p:cNvPr id="13" name="TextBox 12">
            <a:extLst>
              <a:ext uri="{FF2B5EF4-FFF2-40B4-BE49-F238E27FC236}">
                <a16:creationId xmlns:a16="http://schemas.microsoft.com/office/drawing/2014/main" id="{DF7BC634-1D0A-4BAF-A500-FDC2BC06F965}"/>
              </a:ext>
            </a:extLst>
          </p:cNvPr>
          <p:cNvSpPr txBox="1"/>
          <p:nvPr/>
        </p:nvSpPr>
        <p:spPr>
          <a:xfrm>
            <a:off x="9941838" y="478036"/>
            <a:ext cx="1224167" cy="307777"/>
          </a:xfrm>
          <a:prstGeom prst="rect">
            <a:avLst/>
          </a:prstGeom>
          <a:solidFill>
            <a:schemeClr val="bg1"/>
          </a:solidFill>
          <a:ln w="38100">
            <a:solidFill>
              <a:srgbClr val="FF0000"/>
            </a:solidFill>
          </a:ln>
        </p:spPr>
        <p:txBody>
          <a:bodyPr wrap="square" rtlCol="0">
            <a:spAutoFit/>
          </a:bodyPr>
          <a:lstStyle/>
          <a:p>
            <a:pPr algn="ctr"/>
            <a:r>
              <a:rPr lang="en-GB" sz="1400" b="1" dirty="0">
                <a:solidFill>
                  <a:srgbClr val="FF0000"/>
                </a:solidFill>
              </a:rPr>
              <a:t>Mouse</a:t>
            </a:r>
          </a:p>
        </p:txBody>
      </p:sp>
      <p:sp>
        <p:nvSpPr>
          <p:cNvPr id="14" name="TextBox 13">
            <a:extLst>
              <a:ext uri="{FF2B5EF4-FFF2-40B4-BE49-F238E27FC236}">
                <a16:creationId xmlns:a16="http://schemas.microsoft.com/office/drawing/2014/main" id="{AA250F0A-2267-457E-AEF8-10ADAD1A6C0A}"/>
              </a:ext>
            </a:extLst>
          </p:cNvPr>
          <p:cNvSpPr txBox="1"/>
          <p:nvPr/>
        </p:nvSpPr>
        <p:spPr>
          <a:xfrm>
            <a:off x="10214000" y="1119823"/>
            <a:ext cx="1224167" cy="523220"/>
          </a:xfrm>
          <a:prstGeom prst="rect">
            <a:avLst/>
          </a:prstGeom>
          <a:solidFill>
            <a:schemeClr val="bg1"/>
          </a:solidFill>
          <a:ln w="38100">
            <a:solidFill>
              <a:srgbClr val="FF0000"/>
            </a:solidFill>
          </a:ln>
        </p:spPr>
        <p:txBody>
          <a:bodyPr wrap="square" rtlCol="0">
            <a:spAutoFit/>
          </a:bodyPr>
          <a:lstStyle/>
          <a:p>
            <a:pPr algn="ctr"/>
            <a:r>
              <a:rPr lang="en-GB" sz="1400" b="1" dirty="0">
                <a:solidFill>
                  <a:srgbClr val="FF0000"/>
                </a:solidFill>
              </a:rPr>
              <a:t>H. Polygyrus adult worm</a:t>
            </a:r>
          </a:p>
        </p:txBody>
      </p:sp>
    </p:spTree>
    <p:extLst>
      <p:ext uri="{BB962C8B-B14F-4D97-AF65-F5344CB8AC3E}">
        <p14:creationId xmlns:p14="http://schemas.microsoft.com/office/powerpoint/2010/main" val="3633904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C047A4-6043-41A8-85BB-2C53A95C7073}"/>
              </a:ext>
            </a:extLst>
          </p:cNvPr>
          <p:cNvPicPr>
            <a:picLocks noChangeAspect="1"/>
          </p:cNvPicPr>
          <p:nvPr/>
        </p:nvPicPr>
        <p:blipFill rotWithShape="1">
          <a:blip r:embed="rId2"/>
          <a:srcRect l="49731" t="42121" r="33313" b="16893"/>
          <a:stretch/>
        </p:blipFill>
        <p:spPr>
          <a:xfrm>
            <a:off x="2480713" y="528632"/>
            <a:ext cx="2161326" cy="2937191"/>
          </a:xfrm>
          <a:prstGeom prst="rect">
            <a:avLst/>
          </a:prstGeom>
          <a:ln w="57150">
            <a:solidFill>
              <a:srgbClr val="00B0F0"/>
            </a:solidFill>
          </a:ln>
        </p:spPr>
      </p:pic>
      <p:pic>
        <p:nvPicPr>
          <p:cNvPr id="7" name="Picture 6">
            <a:extLst>
              <a:ext uri="{FF2B5EF4-FFF2-40B4-BE49-F238E27FC236}">
                <a16:creationId xmlns:a16="http://schemas.microsoft.com/office/drawing/2014/main" id="{38F5CE3C-ABEF-45D3-A927-473892E7BA00}"/>
              </a:ext>
            </a:extLst>
          </p:cNvPr>
          <p:cNvPicPr>
            <a:picLocks noChangeAspect="1"/>
          </p:cNvPicPr>
          <p:nvPr/>
        </p:nvPicPr>
        <p:blipFill rotWithShape="1">
          <a:blip r:embed="rId3"/>
          <a:srcRect l="53152" t="30909" r="23805" b="21919"/>
          <a:stretch/>
        </p:blipFill>
        <p:spPr>
          <a:xfrm>
            <a:off x="6651130" y="1543614"/>
            <a:ext cx="2505012" cy="2883126"/>
          </a:xfrm>
          <a:prstGeom prst="rect">
            <a:avLst/>
          </a:prstGeom>
          <a:ln w="57150">
            <a:solidFill>
              <a:srgbClr val="00B0F0"/>
            </a:solidFill>
          </a:ln>
        </p:spPr>
      </p:pic>
      <p:pic>
        <p:nvPicPr>
          <p:cNvPr id="8" name="Picture 7">
            <a:extLst>
              <a:ext uri="{FF2B5EF4-FFF2-40B4-BE49-F238E27FC236}">
                <a16:creationId xmlns:a16="http://schemas.microsoft.com/office/drawing/2014/main" id="{EDF16052-7621-486D-A1E6-1D4A05B8F061}"/>
              </a:ext>
            </a:extLst>
          </p:cNvPr>
          <p:cNvPicPr>
            <a:picLocks noChangeAspect="1"/>
          </p:cNvPicPr>
          <p:nvPr/>
        </p:nvPicPr>
        <p:blipFill rotWithShape="1">
          <a:blip r:embed="rId4"/>
          <a:srcRect l="33000" t="54444" r="10808" b="26142"/>
          <a:stretch/>
        </p:blipFill>
        <p:spPr>
          <a:xfrm>
            <a:off x="5399685" y="186673"/>
            <a:ext cx="5595289" cy="1071893"/>
          </a:xfrm>
          <a:prstGeom prst="rect">
            <a:avLst/>
          </a:prstGeom>
          <a:ln w="57150">
            <a:solidFill>
              <a:srgbClr val="00B0F0"/>
            </a:solidFill>
          </a:ln>
        </p:spPr>
      </p:pic>
      <p:pic>
        <p:nvPicPr>
          <p:cNvPr id="9" name="Picture 8">
            <a:extLst>
              <a:ext uri="{FF2B5EF4-FFF2-40B4-BE49-F238E27FC236}">
                <a16:creationId xmlns:a16="http://schemas.microsoft.com/office/drawing/2014/main" id="{0B4DDD09-BCD4-4634-A137-27AD83FD813D}"/>
              </a:ext>
            </a:extLst>
          </p:cNvPr>
          <p:cNvPicPr>
            <a:picLocks noChangeAspect="1"/>
          </p:cNvPicPr>
          <p:nvPr/>
        </p:nvPicPr>
        <p:blipFill rotWithShape="1">
          <a:blip r:embed="rId5"/>
          <a:srcRect l="9565" t="21436" r="80109" b="13992"/>
          <a:stretch/>
        </p:blipFill>
        <p:spPr>
          <a:xfrm>
            <a:off x="313663" y="148136"/>
            <a:ext cx="1858617" cy="6534503"/>
          </a:xfrm>
          <a:prstGeom prst="rect">
            <a:avLst/>
          </a:prstGeom>
          <a:ln w="57150">
            <a:solidFill>
              <a:srgbClr val="00B0F0"/>
            </a:solidFill>
          </a:ln>
        </p:spPr>
      </p:pic>
      <p:pic>
        <p:nvPicPr>
          <p:cNvPr id="2" name="Picture 1">
            <a:extLst>
              <a:ext uri="{FF2B5EF4-FFF2-40B4-BE49-F238E27FC236}">
                <a16:creationId xmlns:a16="http://schemas.microsoft.com/office/drawing/2014/main" id="{0A8B66E0-14A2-447C-A980-E2151A5B75CD}"/>
              </a:ext>
            </a:extLst>
          </p:cNvPr>
          <p:cNvPicPr>
            <a:picLocks noChangeAspect="1"/>
          </p:cNvPicPr>
          <p:nvPr/>
        </p:nvPicPr>
        <p:blipFill rotWithShape="1">
          <a:blip r:embed="rId6"/>
          <a:srcRect l="26957" t="18922" r="63804" b="13219"/>
          <a:stretch/>
        </p:blipFill>
        <p:spPr>
          <a:xfrm>
            <a:off x="4987484" y="1627364"/>
            <a:ext cx="1156262" cy="4774686"/>
          </a:xfrm>
          <a:prstGeom prst="rect">
            <a:avLst/>
          </a:prstGeom>
          <a:ln w="57150">
            <a:solidFill>
              <a:srgbClr val="00B0F0"/>
            </a:solidFill>
          </a:ln>
        </p:spPr>
      </p:pic>
      <p:pic>
        <p:nvPicPr>
          <p:cNvPr id="4" name="Picture 3">
            <a:extLst>
              <a:ext uri="{FF2B5EF4-FFF2-40B4-BE49-F238E27FC236}">
                <a16:creationId xmlns:a16="http://schemas.microsoft.com/office/drawing/2014/main" id="{74E25BD5-3729-472D-9BD1-3F7C34A7E935}"/>
              </a:ext>
            </a:extLst>
          </p:cNvPr>
          <p:cNvPicPr>
            <a:picLocks noChangeAspect="1"/>
          </p:cNvPicPr>
          <p:nvPr/>
        </p:nvPicPr>
        <p:blipFill rotWithShape="1">
          <a:blip r:embed="rId7"/>
          <a:srcRect l="51195" t="19115" r="30652" b="17859"/>
          <a:stretch/>
        </p:blipFill>
        <p:spPr>
          <a:xfrm>
            <a:off x="9627860" y="1574832"/>
            <a:ext cx="2213116" cy="4320209"/>
          </a:xfrm>
          <a:prstGeom prst="rect">
            <a:avLst/>
          </a:prstGeom>
          <a:ln w="57150">
            <a:solidFill>
              <a:srgbClr val="00B0F0"/>
            </a:solidFill>
          </a:ln>
        </p:spPr>
      </p:pic>
      <p:sp>
        <p:nvSpPr>
          <p:cNvPr id="10" name="TextBox 9">
            <a:extLst>
              <a:ext uri="{FF2B5EF4-FFF2-40B4-BE49-F238E27FC236}">
                <a16:creationId xmlns:a16="http://schemas.microsoft.com/office/drawing/2014/main" id="{DE5FBCD5-4834-4733-830E-72CBB23CCBAE}"/>
              </a:ext>
            </a:extLst>
          </p:cNvPr>
          <p:cNvSpPr txBox="1"/>
          <p:nvPr/>
        </p:nvSpPr>
        <p:spPr>
          <a:xfrm>
            <a:off x="5703763" y="6043595"/>
            <a:ext cx="879965" cy="307777"/>
          </a:xfrm>
          <a:prstGeom prst="rect">
            <a:avLst/>
          </a:prstGeom>
          <a:solidFill>
            <a:schemeClr val="bg1"/>
          </a:solidFill>
          <a:ln w="38100">
            <a:solidFill>
              <a:srgbClr val="00B0F0"/>
            </a:solidFill>
          </a:ln>
        </p:spPr>
        <p:txBody>
          <a:bodyPr wrap="square" rtlCol="0">
            <a:spAutoFit/>
          </a:bodyPr>
          <a:lstStyle/>
          <a:p>
            <a:pPr algn="ctr"/>
            <a:r>
              <a:rPr lang="en-GB" sz="1400" b="1" dirty="0">
                <a:solidFill>
                  <a:srgbClr val="0070C0"/>
                </a:solidFill>
              </a:rPr>
              <a:t>Pipette</a:t>
            </a:r>
          </a:p>
        </p:txBody>
      </p:sp>
      <p:sp>
        <p:nvSpPr>
          <p:cNvPr id="11" name="TextBox 10">
            <a:extLst>
              <a:ext uri="{FF2B5EF4-FFF2-40B4-BE49-F238E27FC236}">
                <a16:creationId xmlns:a16="http://schemas.microsoft.com/office/drawing/2014/main" id="{C0D5D052-F29D-4301-BFCC-AC5D0D01728D}"/>
              </a:ext>
            </a:extLst>
          </p:cNvPr>
          <p:cNvSpPr txBox="1"/>
          <p:nvPr/>
        </p:nvSpPr>
        <p:spPr>
          <a:xfrm>
            <a:off x="71510" y="229123"/>
            <a:ext cx="879965" cy="523220"/>
          </a:xfrm>
          <a:prstGeom prst="rect">
            <a:avLst/>
          </a:prstGeom>
          <a:solidFill>
            <a:schemeClr val="bg1"/>
          </a:solidFill>
          <a:ln w="38100">
            <a:solidFill>
              <a:srgbClr val="00B0F0"/>
            </a:solidFill>
          </a:ln>
        </p:spPr>
        <p:txBody>
          <a:bodyPr wrap="square" rtlCol="0">
            <a:spAutoFit/>
          </a:bodyPr>
          <a:lstStyle/>
          <a:p>
            <a:pPr algn="ctr"/>
            <a:r>
              <a:rPr lang="en-GB" sz="1400" b="1" dirty="0">
                <a:solidFill>
                  <a:srgbClr val="0070C0"/>
                </a:solidFill>
              </a:rPr>
              <a:t>Culture flasks</a:t>
            </a:r>
          </a:p>
        </p:txBody>
      </p:sp>
      <p:sp>
        <p:nvSpPr>
          <p:cNvPr id="12" name="TextBox 11">
            <a:extLst>
              <a:ext uri="{FF2B5EF4-FFF2-40B4-BE49-F238E27FC236}">
                <a16:creationId xmlns:a16="http://schemas.microsoft.com/office/drawing/2014/main" id="{7CB3CD6D-EFCE-4295-A95D-E6C435558BED}"/>
              </a:ext>
            </a:extLst>
          </p:cNvPr>
          <p:cNvSpPr txBox="1"/>
          <p:nvPr/>
        </p:nvSpPr>
        <p:spPr>
          <a:xfrm>
            <a:off x="11167909" y="2316959"/>
            <a:ext cx="532520" cy="306782"/>
          </a:xfrm>
          <a:prstGeom prst="rect">
            <a:avLst/>
          </a:prstGeom>
          <a:solidFill>
            <a:schemeClr val="bg1"/>
          </a:solidFill>
          <a:ln w="38100">
            <a:solidFill>
              <a:srgbClr val="00B0F0"/>
            </a:solidFill>
          </a:ln>
        </p:spPr>
        <p:txBody>
          <a:bodyPr wrap="square" rtlCol="0">
            <a:spAutoFit/>
          </a:bodyPr>
          <a:lstStyle/>
          <a:p>
            <a:pPr algn="ctr"/>
            <a:r>
              <a:rPr lang="en-GB" sz="1400" b="1" dirty="0">
                <a:solidFill>
                  <a:srgbClr val="0070C0"/>
                </a:solidFill>
              </a:rPr>
              <a:t>DNA</a:t>
            </a:r>
          </a:p>
        </p:txBody>
      </p:sp>
      <p:sp>
        <p:nvSpPr>
          <p:cNvPr id="13" name="TextBox 12">
            <a:extLst>
              <a:ext uri="{FF2B5EF4-FFF2-40B4-BE49-F238E27FC236}">
                <a16:creationId xmlns:a16="http://schemas.microsoft.com/office/drawing/2014/main" id="{8D5C631A-6E2C-43B7-AA02-B2EDDAC22C4E}"/>
              </a:ext>
            </a:extLst>
          </p:cNvPr>
          <p:cNvSpPr txBox="1"/>
          <p:nvPr/>
        </p:nvSpPr>
        <p:spPr>
          <a:xfrm>
            <a:off x="6309660" y="1406290"/>
            <a:ext cx="1072377" cy="307777"/>
          </a:xfrm>
          <a:prstGeom prst="rect">
            <a:avLst/>
          </a:prstGeom>
          <a:solidFill>
            <a:schemeClr val="bg1"/>
          </a:solidFill>
          <a:ln w="38100">
            <a:solidFill>
              <a:srgbClr val="00B0F0"/>
            </a:solidFill>
          </a:ln>
        </p:spPr>
        <p:txBody>
          <a:bodyPr wrap="square" rtlCol="0">
            <a:spAutoFit/>
          </a:bodyPr>
          <a:lstStyle/>
          <a:p>
            <a:pPr algn="ctr"/>
            <a:r>
              <a:rPr lang="en-GB" sz="1400" b="1" dirty="0">
                <a:solidFill>
                  <a:srgbClr val="0070C0"/>
                </a:solidFill>
              </a:rPr>
              <a:t>Lab coat</a:t>
            </a:r>
          </a:p>
        </p:txBody>
      </p:sp>
      <p:sp>
        <p:nvSpPr>
          <p:cNvPr id="14" name="TextBox 13">
            <a:extLst>
              <a:ext uri="{FF2B5EF4-FFF2-40B4-BE49-F238E27FC236}">
                <a16:creationId xmlns:a16="http://schemas.microsoft.com/office/drawing/2014/main" id="{1E467353-7281-4142-9279-8A74B77D3480}"/>
              </a:ext>
            </a:extLst>
          </p:cNvPr>
          <p:cNvSpPr txBox="1"/>
          <p:nvPr/>
        </p:nvSpPr>
        <p:spPr>
          <a:xfrm>
            <a:off x="3573338" y="2945026"/>
            <a:ext cx="902787" cy="307777"/>
          </a:xfrm>
          <a:prstGeom prst="rect">
            <a:avLst/>
          </a:prstGeom>
          <a:solidFill>
            <a:schemeClr val="bg1"/>
          </a:solidFill>
          <a:ln w="38100">
            <a:solidFill>
              <a:srgbClr val="00B0F0"/>
            </a:solidFill>
          </a:ln>
        </p:spPr>
        <p:txBody>
          <a:bodyPr wrap="square" rtlCol="0">
            <a:spAutoFit/>
          </a:bodyPr>
          <a:lstStyle/>
          <a:p>
            <a:pPr algn="ctr"/>
            <a:r>
              <a:rPr lang="en-GB" sz="1400" b="1" dirty="0">
                <a:solidFill>
                  <a:srgbClr val="0070C0"/>
                </a:solidFill>
              </a:rPr>
              <a:t>Medicine</a:t>
            </a:r>
          </a:p>
        </p:txBody>
      </p:sp>
      <p:pic>
        <p:nvPicPr>
          <p:cNvPr id="6" name="Picture 5">
            <a:extLst>
              <a:ext uri="{FF2B5EF4-FFF2-40B4-BE49-F238E27FC236}">
                <a16:creationId xmlns:a16="http://schemas.microsoft.com/office/drawing/2014/main" id="{792DADFD-E6B1-413E-B898-700E0CBEE838}"/>
              </a:ext>
            </a:extLst>
          </p:cNvPr>
          <p:cNvPicPr>
            <a:picLocks noChangeAspect="1"/>
          </p:cNvPicPr>
          <p:nvPr/>
        </p:nvPicPr>
        <p:blipFill rotWithShape="1">
          <a:blip r:embed="rId8"/>
          <a:srcRect l="78193" t="36974" r="4418" b="26414"/>
          <a:stretch/>
        </p:blipFill>
        <p:spPr>
          <a:xfrm>
            <a:off x="2474767" y="3857784"/>
            <a:ext cx="2120117" cy="2509647"/>
          </a:xfrm>
          <a:prstGeom prst="rect">
            <a:avLst/>
          </a:prstGeom>
          <a:ln w="57150">
            <a:solidFill>
              <a:srgbClr val="00B0F0"/>
            </a:solidFill>
          </a:ln>
        </p:spPr>
      </p:pic>
      <p:sp>
        <p:nvSpPr>
          <p:cNvPr id="15" name="TextBox 14">
            <a:extLst>
              <a:ext uri="{FF2B5EF4-FFF2-40B4-BE49-F238E27FC236}">
                <a16:creationId xmlns:a16="http://schemas.microsoft.com/office/drawing/2014/main" id="{974CBCC6-EBE5-4EB0-A02E-68E279CFCB3E}"/>
              </a:ext>
            </a:extLst>
          </p:cNvPr>
          <p:cNvSpPr txBox="1"/>
          <p:nvPr/>
        </p:nvSpPr>
        <p:spPr>
          <a:xfrm>
            <a:off x="2553915" y="3926984"/>
            <a:ext cx="1072377" cy="307777"/>
          </a:xfrm>
          <a:prstGeom prst="rect">
            <a:avLst/>
          </a:prstGeom>
          <a:solidFill>
            <a:schemeClr val="bg1"/>
          </a:solidFill>
          <a:ln w="38100">
            <a:solidFill>
              <a:srgbClr val="00B0F0"/>
            </a:solidFill>
          </a:ln>
        </p:spPr>
        <p:txBody>
          <a:bodyPr wrap="square" rtlCol="0">
            <a:spAutoFit/>
          </a:bodyPr>
          <a:lstStyle/>
          <a:p>
            <a:pPr algn="ctr"/>
            <a:r>
              <a:rPr lang="en-GB" sz="1400" b="1" dirty="0">
                <a:solidFill>
                  <a:srgbClr val="0070C0"/>
                </a:solidFill>
              </a:rPr>
              <a:t>Microscope</a:t>
            </a:r>
          </a:p>
        </p:txBody>
      </p:sp>
      <p:pic>
        <p:nvPicPr>
          <p:cNvPr id="16" name="Picture 15">
            <a:extLst>
              <a:ext uri="{FF2B5EF4-FFF2-40B4-BE49-F238E27FC236}">
                <a16:creationId xmlns:a16="http://schemas.microsoft.com/office/drawing/2014/main" id="{B14EB82D-9ACA-4D39-A1E0-0520D1EDB25F}"/>
              </a:ext>
            </a:extLst>
          </p:cNvPr>
          <p:cNvPicPr>
            <a:picLocks noChangeAspect="1"/>
          </p:cNvPicPr>
          <p:nvPr/>
        </p:nvPicPr>
        <p:blipFill rotWithShape="1">
          <a:blip r:embed="rId9"/>
          <a:srcRect l="23590" t="18986" r="58974" b="51885"/>
          <a:stretch/>
        </p:blipFill>
        <p:spPr>
          <a:xfrm>
            <a:off x="6840707" y="4674666"/>
            <a:ext cx="2125857" cy="1996661"/>
          </a:xfrm>
          <a:prstGeom prst="rect">
            <a:avLst/>
          </a:prstGeom>
          <a:ln w="57150">
            <a:solidFill>
              <a:srgbClr val="00B0F0"/>
            </a:solidFill>
          </a:ln>
        </p:spPr>
      </p:pic>
      <p:sp>
        <p:nvSpPr>
          <p:cNvPr id="17" name="TextBox 16">
            <a:extLst>
              <a:ext uri="{FF2B5EF4-FFF2-40B4-BE49-F238E27FC236}">
                <a16:creationId xmlns:a16="http://schemas.microsoft.com/office/drawing/2014/main" id="{67A52186-18B0-4563-AC01-59B7EE69E8A8}"/>
              </a:ext>
            </a:extLst>
          </p:cNvPr>
          <p:cNvSpPr txBox="1"/>
          <p:nvPr/>
        </p:nvSpPr>
        <p:spPr>
          <a:xfrm>
            <a:off x="8529483" y="6217600"/>
            <a:ext cx="2213116" cy="307777"/>
          </a:xfrm>
          <a:prstGeom prst="rect">
            <a:avLst/>
          </a:prstGeom>
          <a:solidFill>
            <a:schemeClr val="bg1"/>
          </a:solidFill>
          <a:ln w="38100">
            <a:solidFill>
              <a:srgbClr val="00B0F0"/>
            </a:solidFill>
          </a:ln>
        </p:spPr>
        <p:txBody>
          <a:bodyPr wrap="square" rtlCol="0">
            <a:spAutoFit/>
          </a:bodyPr>
          <a:lstStyle/>
          <a:p>
            <a:pPr algn="ctr"/>
            <a:r>
              <a:rPr lang="en-GB" sz="1400" b="1" dirty="0">
                <a:solidFill>
                  <a:srgbClr val="0070C0"/>
                </a:solidFill>
              </a:rPr>
              <a:t>Antibodies and Antigens</a:t>
            </a:r>
          </a:p>
        </p:txBody>
      </p:sp>
    </p:spTree>
    <p:extLst>
      <p:ext uri="{BB962C8B-B14F-4D97-AF65-F5344CB8AC3E}">
        <p14:creationId xmlns:p14="http://schemas.microsoft.com/office/powerpoint/2010/main" val="2281265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E6C3B4-DF8A-4541-BE13-1829271C6B07}"/>
              </a:ext>
            </a:extLst>
          </p:cNvPr>
          <p:cNvPicPr>
            <a:picLocks noChangeAspect="1"/>
          </p:cNvPicPr>
          <p:nvPr/>
        </p:nvPicPr>
        <p:blipFill rotWithShape="1">
          <a:blip r:embed="rId2"/>
          <a:srcRect l="8914" t="28782" r="2609" b="36805"/>
          <a:stretch/>
        </p:blipFill>
        <p:spPr>
          <a:xfrm>
            <a:off x="702365" y="914401"/>
            <a:ext cx="10787270" cy="2358887"/>
          </a:xfrm>
          <a:prstGeom prst="rect">
            <a:avLst/>
          </a:prstGeom>
        </p:spPr>
      </p:pic>
      <p:pic>
        <p:nvPicPr>
          <p:cNvPr id="7" name="Picture 6">
            <a:extLst>
              <a:ext uri="{FF2B5EF4-FFF2-40B4-BE49-F238E27FC236}">
                <a16:creationId xmlns:a16="http://schemas.microsoft.com/office/drawing/2014/main" id="{F6CB8002-9D59-4870-89FA-8864241EBC61}"/>
              </a:ext>
            </a:extLst>
          </p:cNvPr>
          <p:cNvPicPr>
            <a:picLocks noChangeAspect="1"/>
          </p:cNvPicPr>
          <p:nvPr/>
        </p:nvPicPr>
        <p:blipFill rotWithShape="1">
          <a:blip r:embed="rId3"/>
          <a:srcRect l="9240" t="26268" r="3260" b="38255"/>
          <a:stretch/>
        </p:blipFill>
        <p:spPr>
          <a:xfrm>
            <a:off x="762000" y="3674167"/>
            <a:ext cx="10668000" cy="2431774"/>
          </a:xfrm>
          <a:prstGeom prst="rect">
            <a:avLst/>
          </a:prstGeom>
        </p:spPr>
      </p:pic>
    </p:spTree>
    <p:extLst>
      <p:ext uri="{BB962C8B-B14F-4D97-AF65-F5344CB8AC3E}">
        <p14:creationId xmlns:p14="http://schemas.microsoft.com/office/powerpoint/2010/main" val="3274675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E59200-8468-4E52-8318-F8D9365C3D8D}"/>
              </a:ext>
            </a:extLst>
          </p:cNvPr>
          <p:cNvPicPr>
            <a:picLocks noChangeAspect="1"/>
          </p:cNvPicPr>
          <p:nvPr/>
        </p:nvPicPr>
        <p:blipFill rotWithShape="1">
          <a:blip r:embed="rId2"/>
          <a:srcRect l="10761" t="22595" r="1957" b="37772"/>
          <a:stretch/>
        </p:blipFill>
        <p:spPr>
          <a:xfrm>
            <a:off x="775252" y="583096"/>
            <a:ext cx="10641496" cy="2716695"/>
          </a:xfrm>
          <a:prstGeom prst="rect">
            <a:avLst/>
          </a:prstGeom>
        </p:spPr>
      </p:pic>
      <p:pic>
        <p:nvPicPr>
          <p:cNvPr id="7" name="Picture 6">
            <a:extLst>
              <a:ext uri="{FF2B5EF4-FFF2-40B4-BE49-F238E27FC236}">
                <a16:creationId xmlns:a16="http://schemas.microsoft.com/office/drawing/2014/main" id="{D9B69483-9FED-44E8-889B-032622F332A0}"/>
              </a:ext>
            </a:extLst>
          </p:cNvPr>
          <p:cNvPicPr>
            <a:picLocks noChangeAspect="1"/>
          </p:cNvPicPr>
          <p:nvPr/>
        </p:nvPicPr>
        <p:blipFill rotWithShape="1">
          <a:blip r:embed="rId3"/>
          <a:srcRect l="11630" t="27622" r="18695" b="37578"/>
          <a:stretch/>
        </p:blipFill>
        <p:spPr>
          <a:xfrm>
            <a:off x="1709530" y="3723861"/>
            <a:ext cx="8494643" cy="2385391"/>
          </a:xfrm>
          <a:prstGeom prst="rect">
            <a:avLst/>
          </a:prstGeom>
        </p:spPr>
      </p:pic>
    </p:spTree>
    <p:extLst>
      <p:ext uri="{BB962C8B-B14F-4D97-AF65-F5344CB8AC3E}">
        <p14:creationId xmlns:p14="http://schemas.microsoft.com/office/powerpoint/2010/main" val="1365778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142B15-E582-49EB-8E34-D467C6756B40}"/>
              </a:ext>
            </a:extLst>
          </p:cNvPr>
          <p:cNvSpPr txBox="1"/>
          <p:nvPr/>
        </p:nvSpPr>
        <p:spPr>
          <a:xfrm>
            <a:off x="7699895" y="2949669"/>
            <a:ext cx="4641677" cy="1477328"/>
          </a:xfrm>
          <a:prstGeom prst="rect">
            <a:avLst/>
          </a:prstGeom>
          <a:noFill/>
        </p:spPr>
        <p:txBody>
          <a:bodyPr wrap="square" rtlCol="0">
            <a:spAutoFit/>
          </a:bodyPr>
          <a:lstStyle/>
          <a:p>
            <a:r>
              <a:rPr lang="en-GB" b="1" dirty="0">
                <a:solidFill>
                  <a:srgbClr val="002060"/>
                </a:solidFill>
              </a:rPr>
              <a:t>Equipment</a:t>
            </a:r>
          </a:p>
          <a:p>
            <a:pPr marL="285750" indent="-285750">
              <a:buFont typeface="Arial" panose="020B0604020202020204" pitchFamily="34" charset="0"/>
              <a:buChar char="•"/>
            </a:pPr>
            <a:r>
              <a:rPr lang="en-GB" dirty="0"/>
              <a:t>Needle</a:t>
            </a:r>
          </a:p>
          <a:p>
            <a:pPr marL="285750" indent="-285750">
              <a:buFont typeface="Arial" panose="020B0604020202020204" pitchFamily="34" charset="0"/>
              <a:buChar char="•"/>
            </a:pPr>
            <a:r>
              <a:rPr lang="en-GB" dirty="0"/>
              <a:t>Embroidery threads of different colours</a:t>
            </a:r>
          </a:p>
          <a:p>
            <a:pPr marL="285750" indent="-285750">
              <a:buFont typeface="Arial" panose="020B0604020202020204" pitchFamily="34" charset="0"/>
              <a:buChar char="•"/>
            </a:pPr>
            <a:r>
              <a:rPr lang="en-GB" dirty="0"/>
              <a:t>Aida fabric</a:t>
            </a:r>
          </a:p>
          <a:p>
            <a:endParaRPr lang="en-GB" dirty="0"/>
          </a:p>
        </p:txBody>
      </p:sp>
      <p:pic>
        <p:nvPicPr>
          <p:cNvPr id="5" name="Picture 4">
            <a:extLst>
              <a:ext uri="{FF2B5EF4-FFF2-40B4-BE49-F238E27FC236}">
                <a16:creationId xmlns:a16="http://schemas.microsoft.com/office/drawing/2014/main" id="{6863EA4D-3742-4A05-BCDD-F0046AF8186A}"/>
              </a:ext>
            </a:extLst>
          </p:cNvPr>
          <p:cNvPicPr>
            <a:picLocks noChangeAspect="1"/>
          </p:cNvPicPr>
          <p:nvPr/>
        </p:nvPicPr>
        <p:blipFill rotWithShape="1">
          <a:blip r:embed="rId2"/>
          <a:srcRect l="65870" t="33973" r="22500" b="54592"/>
          <a:stretch/>
        </p:blipFill>
        <p:spPr>
          <a:xfrm rot="16200000">
            <a:off x="5150829" y="1655849"/>
            <a:ext cx="2870878" cy="1586920"/>
          </a:xfrm>
          <a:prstGeom prst="rect">
            <a:avLst/>
          </a:prstGeom>
          <a:ln w="57150">
            <a:solidFill>
              <a:srgbClr val="002060"/>
            </a:solidFill>
          </a:ln>
        </p:spPr>
      </p:pic>
      <p:cxnSp>
        <p:nvCxnSpPr>
          <p:cNvPr id="6" name="Straight Arrow Connector 5">
            <a:extLst>
              <a:ext uri="{FF2B5EF4-FFF2-40B4-BE49-F238E27FC236}">
                <a16:creationId xmlns:a16="http://schemas.microsoft.com/office/drawing/2014/main" id="{C925C5A3-74FD-4702-A095-0E12CF6CDFEF}"/>
              </a:ext>
            </a:extLst>
          </p:cNvPr>
          <p:cNvCxnSpPr>
            <a:cxnSpLocks/>
            <a:stCxn id="8" idx="1"/>
          </p:cNvCxnSpPr>
          <p:nvPr/>
        </p:nvCxnSpPr>
        <p:spPr>
          <a:xfrm flipH="1">
            <a:off x="6572646" y="1136847"/>
            <a:ext cx="1315410" cy="1350354"/>
          </a:xfrm>
          <a:prstGeom prst="straightConnector1">
            <a:avLst/>
          </a:prstGeom>
          <a:ln w="57150">
            <a:solidFill>
              <a:schemeClr val="tx1"/>
            </a:solidFill>
            <a:tailEnd type="triangle"/>
          </a:ln>
        </p:spPr>
        <p:style>
          <a:lnRef idx="3">
            <a:schemeClr val="accent1"/>
          </a:lnRef>
          <a:fillRef idx="0">
            <a:schemeClr val="accent1"/>
          </a:fillRef>
          <a:effectRef idx="2">
            <a:schemeClr val="accent1"/>
          </a:effectRef>
          <a:fontRef idx="minor">
            <a:schemeClr val="tx1"/>
          </a:fontRef>
        </p:style>
      </p:cxnSp>
      <p:sp>
        <p:nvSpPr>
          <p:cNvPr id="8" name="TextBox 7">
            <a:extLst>
              <a:ext uri="{FF2B5EF4-FFF2-40B4-BE49-F238E27FC236}">
                <a16:creationId xmlns:a16="http://schemas.microsoft.com/office/drawing/2014/main" id="{23B46999-98C2-445C-8B66-FF8C38236FA3}"/>
              </a:ext>
            </a:extLst>
          </p:cNvPr>
          <p:cNvSpPr txBox="1"/>
          <p:nvPr/>
        </p:nvSpPr>
        <p:spPr>
          <a:xfrm>
            <a:off x="7888056" y="813681"/>
            <a:ext cx="3463420" cy="646331"/>
          </a:xfrm>
          <a:prstGeom prst="rect">
            <a:avLst/>
          </a:prstGeom>
          <a:noFill/>
        </p:spPr>
        <p:txBody>
          <a:bodyPr wrap="square" rtlCol="0">
            <a:spAutoFit/>
          </a:bodyPr>
          <a:lstStyle/>
          <a:p>
            <a:r>
              <a:rPr lang="en-GB" dirty="0"/>
              <a:t>Coloured squares are crosses in two strands of embroidery thread</a:t>
            </a:r>
          </a:p>
        </p:txBody>
      </p:sp>
      <p:sp>
        <p:nvSpPr>
          <p:cNvPr id="9" name="Title 1">
            <a:extLst>
              <a:ext uri="{FF2B5EF4-FFF2-40B4-BE49-F238E27FC236}">
                <a16:creationId xmlns:a16="http://schemas.microsoft.com/office/drawing/2014/main" id="{A679F7C8-01CF-4AA3-9F6E-DDE5654E4D72}"/>
              </a:ext>
            </a:extLst>
          </p:cNvPr>
          <p:cNvSpPr txBox="1">
            <a:spLocks/>
          </p:cNvSpPr>
          <p:nvPr/>
        </p:nvSpPr>
        <p:spPr>
          <a:xfrm>
            <a:off x="330837" y="364984"/>
            <a:ext cx="2949309" cy="646331"/>
          </a:xfrm>
          <a:prstGeom prst="rect">
            <a:avLst/>
          </a:prstGeom>
          <a:ln w="38100">
            <a:solidFill>
              <a:srgbClr val="7030A0"/>
            </a:solidFill>
          </a:ln>
        </p:spPr>
        <p:txBody>
          <a:bodyP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b="1" dirty="0">
              <a:solidFill>
                <a:srgbClr val="7030A0"/>
              </a:solidFill>
            </a:endParaRPr>
          </a:p>
          <a:p>
            <a:pPr algn="ctr"/>
            <a:r>
              <a:rPr lang="en-GB" b="1" dirty="0">
                <a:solidFill>
                  <a:srgbClr val="7030A0"/>
                </a:solidFill>
              </a:rPr>
              <a:t>Cross Stitching Basics</a:t>
            </a:r>
          </a:p>
        </p:txBody>
      </p:sp>
      <p:sp>
        <p:nvSpPr>
          <p:cNvPr id="10" name="TextBox 9">
            <a:extLst>
              <a:ext uri="{FF2B5EF4-FFF2-40B4-BE49-F238E27FC236}">
                <a16:creationId xmlns:a16="http://schemas.microsoft.com/office/drawing/2014/main" id="{3CB38BFC-B8E4-4DE0-B595-F3541DE20AD7}"/>
              </a:ext>
            </a:extLst>
          </p:cNvPr>
          <p:cNvSpPr txBox="1"/>
          <p:nvPr/>
        </p:nvSpPr>
        <p:spPr>
          <a:xfrm>
            <a:off x="8026145" y="2121467"/>
            <a:ext cx="3998451" cy="646331"/>
          </a:xfrm>
          <a:prstGeom prst="rect">
            <a:avLst/>
          </a:prstGeom>
          <a:noFill/>
        </p:spPr>
        <p:txBody>
          <a:bodyPr wrap="square" rtlCol="0">
            <a:spAutoFit/>
          </a:bodyPr>
          <a:lstStyle/>
          <a:p>
            <a:r>
              <a:rPr lang="en-GB" dirty="0"/>
              <a:t>Lines are backstitches. You can do these with one or two strands of thread</a:t>
            </a:r>
          </a:p>
        </p:txBody>
      </p:sp>
      <p:cxnSp>
        <p:nvCxnSpPr>
          <p:cNvPr id="11" name="Straight Arrow Connector 10">
            <a:extLst>
              <a:ext uri="{FF2B5EF4-FFF2-40B4-BE49-F238E27FC236}">
                <a16:creationId xmlns:a16="http://schemas.microsoft.com/office/drawing/2014/main" id="{CCFA4FCC-E274-4A52-B549-DD8229293DF1}"/>
              </a:ext>
            </a:extLst>
          </p:cNvPr>
          <p:cNvCxnSpPr>
            <a:cxnSpLocks/>
          </p:cNvCxnSpPr>
          <p:nvPr/>
        </p:nvCxnSpPr>
        <p:spPr>
          <a:xfrm flipH="1">
            <a:off x="7030569" y="2536087"/>
            <a:ext cx="890357" cy="141790"/>
          </a:xfrm>
          <a:prstGeom prst="straightConnector1">
            <a:avLst/>
          </a:prstGeom>
          <a:ln w="57150">
            <a:solidFill>
              <a:schemeClr val="tx1"/>
            </a:solidFill>
            <a:tailEnd type="triangle"/>
          </a:ln>
        </p:spPr>
        <p:style>
          <a:lnRef idx="3">
            <a:schemeClr val="accent1"/>
          </a:lnRef>
          <a:fillRef idx="0">
            <a:schemeClr val="accent1"/>
          </a:fillRef>
          <a:effectRef idx="2">
            <a:schemeClr val="accent1"/>
          </a:effectRef>
          <a:fontRef idx="minor">
            <a:schemeClr val="tx1"/>
          </a:fontRef>
        </p:style>
      </p:cxnSp>
      <p:pic>
        <p:nvPicPr>
          <p:cNvPr id="13" name="Picture 12">
            <a:extLst>
              <a:ext uri="{FF2B5EF4-FFF2-40B4-BE49-F238E27FC236}">
                <a16:creationId xmlns:a16="http://schemas.microsoft.com/office/drawing/2014/main" id="{AD941486-B573-4D60-A4D6-9D45265A30E4}"/>
              </a:ext>
            </a:extLst>
          </p:cNvPr>
          <p:cNvPicPr>
            <a:picLocks noChangeAspect="1"/>
          </p:cNvPicPr>
          <p:nvPr/>
        </p:nvPicPr>
        <p:blipFill rotWithShape="1">
          <a:blip r:embed="rId3"/>
          <a:srcRect l="24848" t="44785" r="67545" b="46346"/>
          <a:stretch/>
        </p:blipFill>
        <p:spPr>
          <a:xfrm>
            <a:off x="3632982" y="616423"/>
            <a:ext cx="1618628" cy="1060814"/>
          </a:xfrm>
          <a:prstGeom prst="rect">
            <a:avLst/>
          </a:prstGeom>
          <a:ln w="57150">
            <a:solidFill>
              <a:srgbClr val="00B050"/>
            </a:solidFill>
          </a:ln>
        </p:spPr>
      </p:pic>
      <p:cxnSp>
        <p:nvCxnSpPr>
          <p:cNvPr id="14" name="Straight Arrow Connector 13">
            <a:extLst>
              <a:ext uri="{FF2B5EF4-FFF2-40B4-BE49-F238E27FC236}">
                <a16:creationId xmlns:a16="http://schemas.microsoft.com/office/drawing/2014/main" id="{87CF6CBD-CA2E-4642-BBFA-5D13EF55F335}"/>
              </a:ext>
            </a:extLst>
          </p:cNvPr>
          <p:cNvCxnSpPr>
            <a:cxnSpLocks/>
          </p:cNvCxnSpPr>
          <p:nvPr/>
        </p:nvCxnSpPr>
        <p:spPr>
          <a:xfrm flipH="1">
            <a:off x="4872251" y="357832"/>
            <a:ext cx="713858" cy="510614"/>
          </a:xfrm>
          <a:prstGeom prst="straightConnector1">
            <a:avLst/>
          </a:prstGeom>
          <a:ln w="57150">
            <a:solidFill>
              <a:schemeClr val="tx1"/>
            </a:solidFill>
            <a:tailEnd type="triangle"/>
          </a:ln>
        </p:spPr>
        <p:style>
          <a:lnRef idx="3">
            <a:schemeClr val="accent1"/>
          </a:lnRef>
          <a:fillRef idx="0">
            <a:schemeClr val="accent1"/>
          </a:fillRef>
          <a:effectRef idx="2">
            <a:schemeClr val="accent1"/>
          </a:effectRef>
          <a:fontRef idx="minor">
            <a:schemeClr val="tx1"/>
          </a:fontRef>
        </p:style>
      </p:cxnSp>
      <p:sp>
        <p:nvSpPr>
          <p:cNvPr id="17" name="TextBox 16">
            <a:extLst>
              <a:ext uri="{FF2B5EF4-FFF2-40B4-BE49-F238E27FC236}">
                <a16:creationId xmlns:a16="http://schemas.microsoft.com/office/drawing/2014/main" id="{D1E9C321-7E8F-4E95-B831-EC645668709D}"/>
              </a:ext>
            </a:extLst>
          </p:cNvPr>
          <p:cNvSpPr txBox="1"/>
          <p:nvPr/>
        </p:nvSpPr>
        <p:spPr>
          <a:xfrm>
            <a:off x="5571367" y="163963"/>
            <a:ext cx="2982388" cy="646331"/>
          </a:xfrm>
          <a:prstGeom prst="rect">
            <a:avLst/>
          </a:prstGeom>
          <a:noFill/>
        </p:spPr>
        <p:txBody>
          <a:bodyPr wrap="square" rtlCol="0">
            <a:spAutoFit/>
          </a:bodyPr>
          <a:lstStyle/>
          <a:p>
            <a:r>
              <a:rPr lang="en-GB" dirty="0"/>
              <a:t>Dots represent either small 3D / French knots or beads</a:t>
            </a:r>
          </a:p>
        </p:txBody>
      </p:sp>
      <p:pic>
        <p:nvPicPr>
          <p:cNvPr id="18" name="Picture 17">
            <a:extLst>
              <a:ext uri="{FF2B5EF4-FFF2-40B4-BE49-F238E27FC236}">
                <a16:creationId xmlns:a16="http://schemas.microsoft.com/office/drawing/2014/main" id="{64A53137-A843-4A5D-8BA6-9FADF8882DFE}"/>
              </a:ext>
            </a:extLst>
          </p:cNvPr>
          <p:cNvPicPr>
            <a:picLocks noChangeAspect="1"/>
          </p:cNvPicPr>
          <p:nvPr/>
        </p:nvPicPr>
        <p:blipFill rotWithShape="1">
          <a:blip r:embed="rId4"/>
          <a:srcRect l="19353" t="37601" r="62217" b="28756"/>
          <a:stretch/>
        </p:blipFill>
        <p:spPr>
          <a:xfrm>
            <a:off x="5641162" y="4346413"/>
            <a:ext cx="2246894" cy="2306128"/>
          </a:xfrm>
          <a:prstGeom prst="rect">
            <a:avLst/>
          </a:prstGeom>
          <a:ln w="57150">
            <a:solidFill>
              <a:srgbClr val="FFC000"/>
            </a:solidFill>
          </a:ln>
        </p:spPr>
      </p:pic>
      <p:sp>
        <p:nvSpPr>
          <p:cNvPr id="19" name="TextBox 18">
            <a:extLst>
              <a:ext uri="{FF2B5EF4-FFF2-40B4-BE49-F238E27FC236}">
                <a16:creationId xmlns:a16="http://schemas.microsoft.com/office/drawing/2014/main" id="{084E8300-0D1E-4B7C-A5D4-FD41977DD26A}"/>
              </a:ext>
            </a:extLst>
          </p:cNvPr>
          <p:cNvSpPr txBox="1"/>
          <p:nvPr/>
        </p:nvSpPr>
        <p:spPr>
          <a:xfrm>
            <a:off x="330837" y="1275212"/>
            <a:ext cx="5310325" cy="5324535"/>
          </a:xfrm>
          <a:prstGeom prst="rect">
            <a:avLst/>
          </a:prstGeom>
          <a:noFill/>
        </p:spPr>
        <p:txBody>
          <a:bodyPr wrap="square" rtlCol="0">
            <a:spAutoFit/>
          </a:bodyPr>
          <a:lstStyle/>
          <a:p>
            <a:r>
              <a:rPr lang="en-GB" b="1" dirty="0">
                <a:solidFill>
                  <a:srgbClr val="002060"/>
                </a:solidFill>
              </a:rPr>
              <a:t>How to cross stitch</a:t>
            </a:r>
            <a:r>
              <a:rPr lang="en-GB" dirty="0">
                <a:solidFill>
                  <a:srgbClr val="002060"/>
                </a:solidFill>
              </a:rPr>
              <a:t>:</a:t>
            </a:r>
          </a:p>
          <a:p>
            <a:endParaRPr lang="en-GB" dirty="0">
              <a:solidFill>
                <a:srgbClr val="002060"/>
              </a:solidFill>
            </a:endParaRPr>
          </a:p>
          <a:p>
            <a:pPr marL="285750" indent="-285750">
              <a:buFont typeface="Arial" panose="020B0604020202020204" pitchFamily="34" charset="0"/>
              <a:buChar char="•"/>
            </a:pPr>
            <a:r>
              <a:rPr lang="en-GB" sz="1600" dirty="0"/>
              <a:t>Secure the thread on the back of the </a:t>
            </a:r>
            <a:r>
              <a:rPr lang="en-GB" sz="1600" dirty="0" err="1"/>
              <a:t>aida</a:t>
            </a:r>
            <a:r>
              <a:rPr lang="en-GB" sz="1600" dirty="0"/>
              <a:t> fabric by looping the thread through several times or tying a small secure knot to attach the thread to the </a:t>
            </a:r>
            <a:r>
              <a:rPr lang="en-GB" sz="1600" dirty="0" err="1"/>
              <a:t>aida</a:t>
            </a:r>
            <a:r>
              <a:rPr lang="en-GB" sz="1600" dirty="0"/>
              <a:t> fabric.</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To stitch the squares, loop the needle diagonally across the square into the diagonally opposite hole. Do a straight stitch behind to the hole directly above and them loop the needle in the other diagonal direction to form a cross.</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You can do one cross at a time but it is easier to do runs of diagonals in a row in one direction and then back track in the other direction.</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French knots are small 3D knots alternatively thread a small bead on to the thread and pull tightly.</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To finish, loop the thread through your previous stitching at the back or gently knot to secure the thread and prevent your work coming undone.</a:t>
            </a:r>
          </a:p>
        </p:txBody>
      </p:sp>
      <p:sp>
        <p:nvSpPr>
          <p:cNvPr id="30" name="TextBox 29">
            <a:extLst>
              <a:ext uri="{FF2B5EF4-FFF2-40B4-BE49-F238E27FC236}">
                <a16:creationId xmlns:a16="http://schemas.microsoft.com/office/drawing/2014/main" id="{F3BED418-95B2-4FA4-B141-D077C569508B}"/>
              </a:ext>
            </a:extLst>
          </p:cNvPr>
          <p:cNvSpPr txBox="1"/>
          <p:nvPr/>
        </p:nvSpPr>
        <p:spPr>
          <a:xfrm>
            <a:off x="8371710" y="4703524"/>
            <a:ext cx="3022067" cy="2031325"/>
          </a:xfrm>
          <a:prstGeom prst="rect">
            <a:avLst/>
          </a:prstGeom>
          <a:noFill/>
        </p:spPr>
        <p:txBody>
          <a:bodyPr wrap="square" rtlCol="0">
            <a:spAutoFit/>
          </a:bodyPr>
          <a:lstStyle/>
          <a:p>
            <a:r>
              <a:rPr lang="en-GB" dirty="0"/>
              <a:t>Black straight arrows: thread the needle and thread behind.</a:t>
            </a:r>
          </a:p>
          <a:p>
            <a:endParaRPr lang="en-GB" dirty="0"/>
          </a:p>
          <a:p>
            <a:r>
              <a:rPr lang="en-GB" dirty="0"/>
              <a:t>Red diagonal arrows: thread the needles and thread across over the front.</a:t>
            </a:r>
          </a:p>
          <a:p>
            <a:endParaRPr lang="en-GB" dirty="0"/>
          </a:p>
        </p:txBody>
      </p:sp>
      <p:cxnSp>
        <p:nvCxnSpPr>
          <p:cNvPr id="32" name="Straight Arrow Connector 31">
            <a:extLst>
              <a:ext uri="{FF2B5EF4-FFF2-40B4-BE49-F238E27FC236}">
                <a16:creationId xmlns:a16="http://schemas.microsoft.com/office/drawing/2014/main" id="{431D1CD8-BFD4-4961-B250-C4BD6A8BD6EA}"/>
              </a:ext>
            </a:extLst>
          </p:cNvPr>
          <p:cNvCxnSpPr>
            <a:cxnSpLocks/>
          </p:cNvCxnSpPr>
          <p:nvPr/>
        </p:nvCxnSpPr>
        <p:spPr>
          <a:xfrm flipH="1">
            <a:off x="7699895" y="4932033"/>
            <a:ext cx="652501" cy="0"/>
          </a:xfrm>
          <a:prstGeom prst="straightConnector1">
            <a:avLst/>
          </a:prstGeom>
          <a:ln w="57150">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34" name="Straight Arrow Connector 33">
            <a:extLst>
              <a:ext uri="{FF2B5EF4-FFF2-40B4-BE49-F238E27FC236}">
                <a16:creationId xmlns:a16="http://schemas.microsoft.com/office/drawing/2014/main" id="{12E078CD-AA2F-4B5D-8170-411ACA8A5BDF}"/>
              </a:ext>
            </a:extLst>
          </p:cNvPr>
          <p:cNvCxnSpPr>
            <a:cxnSpLocks/>
            <a:stCxn id="30" idx="1"/>
          </p:cNvCxnSpPr>
          <p:nvPr/>
        </p:nvCxnSpPr>
        <p:spPr>
          <a:xfrm flipH="1" flipV="1">
            <a:off x="7500012" y="5479649"/>
            <a:ext cx="871698" cy="239538"/>
          </a:xfrm>
          <a:prstGeom prst="straightConnector1">
            <a:avLst/>
          </a:prstGeom>
          <a:ln w="57150">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36" name="Straight Arrow Connector 35">
            <a:extLst>
              <a:ext uri="{FF2B5EF4-FFF2-40B4-BE49-F238E27FC236}">
                <a16:creationId xmlns:a16="http://schemas.microsoft.com/office/drawing/2014/main" id="{D249A772-2E0D-477B-9904-CD99CED9F172}"/>
              </a:ext>
            </a:extLst>
          </p:cNvPr>
          <p:cNvCxnSpPr>
            <a:cxnSpLocks/>
          </p:cNvCxnSpPr>
          <p:nvPr/>
        </p:nvCxnSpPr>
        <p:spPr>
          <a:xfrm>
            <a:off x="5251610" y="4672269"/>
            <a:ext cx="541198" cy="1441928"/>
          </a:xfrm>
          <a:prstGeom prst="straightConnector1">
            <a:avLst/>
          </a:prstGeom>
          <a:ln w="57150">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42" name="Straight Arrow Connector 41">
            <a:extLst>
              <a:ext uri="{FF2B5EF4-FFF2-40B4-BE49-F238E27FC236}">
                <a16:creationId xmlns:a16="http://schemas.microsoft.com/office/drawing/2014/main" id="{F8875B93-B901-4640-BC4B-219568F87D98}"/>
              </a:ext>
            </a:extLst>
          </p:cNvPr>
          <p:cNvCxnSpPr>
            <a:cxnSpLocks/>
            <a:stCxn id="44" idx="1"/>
          </p:cNvCxnSpPr>
          <p:nvPr/>
        </p:nvCxnSpPr>
        <p:spPr>
          <a:xfrm flipH="1">
            <a:off x="6777230" y="1783981"/>
            <a:ext cx="1594480" cy="813979"/>
          </a:xfrm>
          <a:prstGeom prst="straightConnector1">
            <a:avLst/>
          </a:prstGeom>
          <a:ln w="57150">
            <a:solidFill>
              <a:schemeClr val="tx1"/>
            </a:solidFill>
            <a:tailEnd type="triangle"/>
          </a:ln>
        </p:spPr>
        <p:style>
          <a:lnRef idx="3">
            <a:schemeClr val="accent1"/>
          </a:lnRef>
          <a:fillRef idx="0">
            <a:schemeClr val="accent1"/>
          </a:fillRef>
          <a:effectRef idx="2">
            <a:schemeClr val="accent1"/>
          </a:effectRef>
          <a:fontRef idx="minor">
            <a:schemeClr val="tx1"/>
          </a:fontRef>
        </p:style>
      </p:cxnSp>
      <p:sp>
        <p:nvSpPr>
          <p:cNvPr id="44" name="TextBox 43">
            <a:extLst>
              <a:ext uri="{FF2B5EF4-FFF2-40B4-BE49-F238E27FC236}">
                <a16:creationId xmlns:a16="http://schemas.microsoft.com/office/drawing/2014/main" id="{5E606C8A-0437-40BE-B93D-B82C068BF1EA}"/>
              </a:ext>
            </a:extLst>
          </p:cNvPr>
          <p:cNvSpPr txBox="1"/>
          <p:nvPr/>
        </p:nvSpPr>
        <p:spPr>
          <a:xfrm>
            <a:off x="8371710" y="1599315"/>
            <a:ext cx="4627101" cy="369332"/>
          </a:xfrm>
          <a:prstGeom prst="rect">
            <a:avLst/>
          </a:prstGeom>
          <a:noFill/>
        </p:spPr>
        <p:txBody>
          <a:bodyPr wrap="square" rtlCol="0">
            <a:spAutoFit/>
          </a:bodyPr>
          <a:lstStyle/>
          <a:p>
            <a:r>
              <a:rPr lang="en-GB" dirty="0"/>
              <a:t>Each square represents one cross</a:t>
            </a:r>
          </a:p>
        </p:txBody>
      </p:sp>
      <p:cxnSp>
        <p:nvCxnSpPr>
          <p:cNvPr id="48" name="Straight Arrow Connector 47">
            <a:extLst>
              <a:ext uri="{FF2B5EF4-FFF2-40B4-BE49-F238E27FC236}">
                <a16:creationId xmlns:a16="http://schemas.microsoft.com/office/drawing/2014/main" id="{E4815C34-6445-45BC-965E-CFDA96BF427B}"/>
              </a:ext>
            </a:extLst>
          </p:cNvPr>
          <p:cNvCxnSpPr>
            <a:cxnSpLocks/>
          </p:cNvCxnSpPr>
          <p:nvPr/>
        </p:nvCxnSpPr>
        <p:spPr>
          <a:xfrm>
            <a:off x="5472641" y="3688333"/>
            <a:ext cx="244344" cy="738664"/>
          </a:xfrm>
          <a:prstGeom prst="straightConnector1">
            <a:avLst/>
          </a:prstGeom>
          <a:ln w="57150">
            <a:solidFill>
              <a:schemeClr val="tx1"/>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94292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68E249-395C-4C88-96DB-9EC7AB91A667}"/>
              </a:ext>
            </a:extLst>
          </p:cNvPr>
          <p:cNvPicPr>
            <a:picLocks noChangeAspect="1"/>
          </p:cNvPicPr>
          <p:nvPr/>
        </p:nvPicPr>
        <p:blipFill rotWithShape="1">
          <a:blip r:embed="rId2"/>
          <a:srcRect l="10217" t="22596" r="4891" b="41445"/>
          <a:stretch/>
        </p:blipFill>
        <p:spPr>
          <a:xfrm>
            <a:off x="921026" y="742121"/>
            <a:ext cx="10349948" cy="2464905"/>
          </a:xfrm>
          <a:prstGeom prst="rect">
            <a:avLst/>
          </a:prstGeom>
        </p:spPr>
      </p:pic>
      <p:pic>
        <p:nvPicPr>
          <p:cNvPr id="7" name="Picture 6">
            <a:extLst>
              <a:ext uri="{FF2B5EF4-FFF2-40B4-BE49-F238E27FC236}">
                <a16:creationId xmlns:a16="http://schemas.microsoft.com/office/drawing/2014/main" id="{58904926-5780-4E08-BF81-D2F71C35A9DF}"/>
              </a:ext>
            </a:extLst>
          </p:cNvPr>
          <p:cNvPicPr>
            <a:picLocks noChangeAspect="1"/>
          </p:cNvPicPr>
          <p:nvPr/>
        </p:nvPicPr>
        <p:blipFill rotWithShape="1">
          <a:blip r:embed="rId3"/>
          <a:srcRect l="10761" t="40769" r="6631" b="20565"/>
          <a:stretch/>
        </p:blipFill>
        <p:spPr>
          <a:xfrm>
            <a:off x="1060174" y="3650975"/>
            <a:ext cx="10071652" cy="2650434"/>
          </a:xfrm>
          <a:prstGeom prst="rect">
            <a:avLst/>
          </a:prstGeom>
        </p:spPr>
      </p:pic>
    </p:spTree>
    <p:extLst>
      <p:ext uri="{BB962C8B-B14F-4D97-AF65-F5344CB8AC3E}">
        <p14:creationId xmlns:p14="http://schemas.microsoft.com/office/powerpoint/2010/main" val="778001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752538-A144-4658-80AE-A71BE79A91AC}"/>
              </a:ext>
            </a:extLst>
          </p:cNvPr>
          <p:cNvPicPr>
            <a:picLocks noChangeAspect="1"/>
          </p:cNvPicPr>
          <p:nvPr/>
        </p:nvPicPr>
        <p:blipFill rotWithShape="1">
          <a:blip r:embed="rId2"/>
          <a:srcRect l="9675" t="20855" r="1848" b="26559"/>
          <a:stretch/>
        </p:blipFill>
        <p:spPr>
          <a:xfrm>
            <a:off x="643467" y="307396"/>
            <a:ext cx="10905066" cy="3645780"/>
          </a:xfrm>
          <a:prstGeom prst="rect">
            <a:avLst/>
          </a:prstGeom>
          <a:ln w="57150">
            <a:solidFill>
              <a:srgbClr val="D51BBA"/>
            </a:solidFill>
          </a:ln>
        </p:spPr>
      </p:pic>
      <p:pic>
        <p:nvPicPr>
          <p:cNvPr id="2" name="Picture 1">
            <a:extLst>
              <a:ext uri="{FF2B5EF4-FFF2-40B4-BE49-F238E27FC236}">
                <a16:creationId xmlns:a16="http://schemas.microsoft.com/office/drawing/2014/main" id="{9B23B52C-00B0-4A95-8CB3-60151C7F6AE9}"/>
              </a:ext>
            </a:extLst>
          </p:cNvPr>
          <p:cNvPicPr>
            <a:picLocks noChangeAspect="1"/>
          </p:cNvPicPr>
          <p:nvPr/>
        </p:nvPicPr>
        <p:blipFill rotWithShape="1">
          <a:blip r:embed="rId3"/>
          <a:srcRect l="15568" t="60611" r="37387" b="12911"/>
          <a:stretch/>
        </p:blipFill>
        <p:spPr>
          <a:xfrm>
            <a:off x="466235" y="4584045"/>
            <a:ext cx="5735782" cy="1814945"/>
          </a:xfrm>
          <a:prstGeom prst="rect">
            <a:avLst/>
          </a:prstGeom>
          <a:ln w="57150">
            <a:solidFill>
              <a:srgbClr val="D51BBA"/>
            </a:solidFill>
          </a:ln>
        </p:spPr>
      </p:pic>
      <p:pic>
        <p:nvPicPr>
          <p:cNvPr id="4" name="Picture 3">
            <a:extLst>
              <a:ext uri="{FF2B5EF4-FFF2-40B4-BE49-F238E27FC236}">
                <a16:creationId xmlns:a16="http://schemas.microsoft.com/office/drawing/2014/main" id="{C5B58D95-D0AA-43BB-BB0F-DBBBA2571FBA}"/>
              </a:ext>
            </a:extLst>
          </p:cNvPr>
          <p:cNvPicPr>
            <a:picLocks noChangeAspect="1"/>
          </p:cNvPicPr>
          <p:nvPr/>
        </p:nvPicPr>
        <p:blipFill rotWithShape="1">
          <a:blip r:embed="rId4"/>
          <a:srcRect l="9584" t="37401" r="47292" b="45369"/>
          <a:stretch/>
        </p:blipFill>
        <p:spPr>
          <a:xfrm>
            <a:off x="6640243" y="4900967"/>
            <a:ext cx="5257800" cy="1181100"/>
          </a:xfrm>
          <a:prstGeom prst="rect">
            <a:avLst/>
          </a:prstGeom>
          <a:ln w="57150">
            <a:solidFill>
              <a:srgbClr val="D51BBA"/>
            </a:solidFill>
          </a:ln>
        </p:spPr>
      </p:pic>
    </p:spTree>
    <p:extLst>
      <p:ext uri="{BB962C8B-B14F-4D97-AF65-F5344CB8AC3E}">
        <p14:creationId xmlns:p14="http://schemas.microsoft.com/office/powerpoint/2010/main" val="764282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3BC58-D5F9-4007-A31B-F980FD730251}"/>
              </a:ext>
            </a:extLst>
          </p:cNvPr>
          <p:cNvPicPr>
            <a:picLocks noChangeAspect="1"/>
          </p:cNvPicPr>
          <p:nvPr/>
        </p:nvPicPr>
        <p:blipFill rotWithShape="1">
          <a:blip r:embed="rId2"/>
          <a:srcRect l="9347" t="20704" r="3077" b="15265"/>
          <a:stretch/>
        </p:blipFill>
        <p:spPr>
          <a:xfrm>
            <a:off x="757310" y="1234440"/>
            <a:ext cx="10677379" cy="4389120"/>
          </a:xfrm>
          <a:prstGeom prst="rect">
            <a:avLst/>
          </a:prstGeom>
          <a:ln w="76200">
            <a:solidFill>
              <a:srgbClr val="D51BBA"/>
            </a:solidFill>
          </a:ln>
        </p:spPr>
      </p:pic>
      <p:sp>
        <p:nvSpPr>
          <p:cNvPr id="3" name="Title 1">
            <a:extLst>
              <a:ext uri="{FF2B5EF4-FFF2-40B4-BE49-F238E27FC236}">
                <a16:creationId xmlns:a16="http://schemas.microsoft.com/office/drawing/2014/main" id="{2D252954-9261-4849-BF9B-01A5F0C9DBD4}"/>
              </a:ext>
            </a:extLst>
          </p:cNvPr>
          <p:cNvSpPr txBox="1">
            <a:spLocks/>
          </p:cNvSpPr>
          <p:nvPr/>
        </p:nvSpPr>
        <p:spPr>
          <a:xfrm>
            <a:off x="2447599" y="323613"/>
            <a:ext cx="7296799" cy="600728"/>
          </a:xfrm>
          <a:prstGeom prst="rect">
            <a:avLst/>
          </a:prstGeom>
          <a:solidFill>
            <a:schemeClr val="bg1"/>
          </a:solidFill>
          <a:ln w="57150">
            <a:solidFill>
              <a:srgbClr val="D51BBA"/>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D51BBA"/>
                </a:solidFill>
              </a:rPr>
              <a:t>Why not try making your own science designs here?</a:t>
            </a:r>
          </a:p>
        </p:txBody>
      </p:sp>
    </p:spTree>
    <p:extLst>
      <p:ext uri="{BB962C8B-B14F-4D97-AF65-F5344CB8AC3E}">
        <p14:creationId xmlns:p14="http://schemas.microsoft.com/office/powerpoint/2010/main" val="3850689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9667B5-2186-4B1E-B702-BFE954A98ADE}"/>
              </a:ext>
            </a:extLst>
          </p:cNvPr>
          <p:cNvPicPr>
            <a:picLocks noChangeAspect="1"/>
          </p:cNvPicPr>
          <p:nvPr/>
        </p:nvPicPr>
        <p:blipFill rotWithShape="1">
          <a:blip r:embed="rId2"/>
          <a:srcRect l="2307" t="57850" r="84885" b="9314"/>
          <a:stretch/>
        </p:blipFill>
        <p:spPr>
          <a:xfrm>
            <a:off x="2030077" y="1332897"/>
            <a:ext cx="1529577" cy="2204796"/>
          </a:xfrm>
          <a:prstGeom prst="rect">
            <a:avLst/>
          </a:prstGeom>
          <a:ln w="57150">
            <a:solidFill>
              <a:srgbClr val="D51BBA"/>
            </a:solidFill>
          </a:ln>
        </p:spPr>
      </p:pic>
      <p:pic>
        <p:nvPicPr>
          <p:cNvPr id="7" name="Picture 6">
            <a:extLst>
              <a:ext uri="{FF2B5EF4-FFF2-40B4-BE49-F238E27FC236}">
                <a16:creationId xmlns:a16="http://schemas.microsoft.com/office/drawing/2014/main" id="{C91AE699-0943-40C0-A88B-BC4C0C555D1D}"/>
              </a:ext>
            </a:extLst>
          </p:cNvPr>
          <p:cNvPicPr>
            <a:picLocks noChangeAspect="1"/>
          </p:cNvPicPr>
          <p:nvPr/>
        </p:nvPicPr>
        <p:blipFill rotWithShape="1">
          <a:blip r:embed="rId2"/>
          <a:srcRect l="2327" t="16634" r="84865" b="48888"/>
          <a:stretch/>
        </p:blipFill>
        <p:spPr>
          <a:xfrm>
            <a:off x="410081" y="1319336"/>
            <a:ext cx="1462624" cy="2213702"/>
          </a:xfrm>
          <a:prstGeom prst="rect">
            <a:avLst/>
          </a:prstGeom>
          <a:ln w="57150">
            <a:solidFill>
              <a:srgbClr val="D51BBA"/>
            </a:solidFill>
          </a:ln>
        </p:spPr>
      </p:pic>
      <p:pic>
        <p:nvPicPr>
          <p:cNvPr id="8" name="Picture 7">
            <a:extLst>
              <a:ext uri="{FF2B5EF4-FFF2-40B4-BE49-F238E27FC236}">
                <a16:creationId xmlns:a16="http://schemas.microsoft.com/office/drawing/2014/main" id="{131C8894-F10F-4EBA-BDCC-923218F5F6F7}"/>
              </a:ext>
            </a:extLst>
          </p:cNvPr>
          <p:cNvPicPr>
            <a:picLocks noChangeAspect="1"/>
          </p:cNvPicPr>
          <p:nvPr/>
        </p:nvPicPr>
        <p:blipFill rotWithShape="1">
          <a:blip r:embed="rId3"/>
          <a:srcRect l="2346" t="55866" r="84846" b="11092"/>
          <a:stretch/>
        </p:blipFill>
        <p:spPr>
          <a:xfrm>
            <a:off x="5412730" y="1332896"/>
            <a:ext cx="1505450" cy="2183579"/>
          </a:xfrm>
          <a:prstGeom prst="rect">
            <a:avLst/>
          </a:prstGeom>
          <a:ln w="57150">
            <a:solidFill>
              <a:srgbClr val="D51BBA"/>
            </a:solidFill>
          </a:ln>
        </p:spPr>
      </p:pic>
      <p:pic>
        <p:nvPicPr>
          <p:cNvPr id="9" name="Picture 8">
            <a:extLst>
              <a:ext uri="{FF2B5EF4-FFF2-40B4-BE49-F238E27FC236}">
                <a16:creationId xmlns:a16="http://schemas.microsoft.com/office/drawing/2014/main" id="{5B02B72A-D4A6-42D7-98D8-28D1F4C4FAC6}"/>
              </a:ext>
            </a:extLst>
          </p:cNvPr>
          <p:cNvPicPr>
            <a:picLocks noChangeAspect="1"/>
          </p:cNvPicPr>
          <p:nvPr/>
        </p:nvPicPr>
        <p:blipFill rotWithShape="1">
          <a:blip r:embed="rId3"/>
          <a:srcRect l="2480" t="14445" r="84712" b="51077"/>
          <a:stretch/>
        </p:blipFill>
        <p:spPr>
          <a:xfrm>
            <a:off x="3793970" y="1314682"/>
            <a:ext cx="1465699" cy="2218356"/>
          </a:xfrm>
          <a:prstGeom prst="rect">
            <a:avLst/>
          </a:prstGeom>
          <a:ln w="57150">
            <a:solidFill>
              <a:srgbClr val="D51BBA"/>
            </a:solidFill>
          </a:ln>
        </p:spPr>
      </p:pic>
      <p:sp>
        <p:nvSpPr>
          <p:cNvPr id="6" name="Title 1">
            <a:extLst>
              <a:ext uri="{FF2B5EF4-FFF2-40B4-BE49-F238E27FC236}">
                <a16:creationId xmlns:a16="http://schemas.microsoft.com/office/drawing/2014/main" id="{C48D2F46-F910-45C9-9DF5-1453832CDEA6}"/>
              </a:ext>
            </a:extLst>
          </p:cNvPr>
          <p:cNvSpPr txBox="1">
            <a:spLocks/>
          </p:cNvSpPr>
          <p:nvPr/>
        </p:nvSpPr>
        <p:spPr>
          <a:xfrm>
            <a:off x="441482" y="3756406"/>
            <a:ext cx="7296799" cy="1412093"/>
          </a:xfrm>
          <a:prstGeom prst="rect">
            <a:avLst/>
          </a:prstGeom>
          <a:solidFill>
            <a:schemeClr val="bg1"/>
          </a:solidFill>
          <a:ln w="57150">
            <a:solidFill>
              <a:srgbClr val="D51BBA"/>
            </a:solid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700" b="1" dirty="0">
                <a:solidFill>
                  <a:srgbClr val="D51BBA"/>
                </a:solidFill>
              </a:rPr>
              <a:t>Want to learn more? Check out our parasite comics here:</a:t>
            </a:r>
          </a:p>
          <a:p>
            <a:r>
              <a:rPr lang="en-GB" sz="2700" b="1" dirty="0">
                <a:solidFill>
                  <a:srgbClr val="D51BBA"/>
                </a:solidFill>
              </a:rPr>
              <a:t>Toxoplasmosis: </a:t>
            </a:r>
            <a:r>
              <a:rPr lang="en-GB" sz="2700" dirty="0">
                <a:hlinkClick r:id="rId4"/>
              </a:rPr>
              <a:t>https://www.gla.ac.uk/media/media_525175_en.pdf</a:t>
            </a:r>
            <a:endParaRPr lang="en-GB" sz="2700" b="1" dirty="0">
              <a:solidFill>
                <a:srgbClr val="D51BBA"/>
              </a:solidFill>
            </a:endParaRPr>
          </a:p>
          <a:p>
            <a:r>
              <a:rPr lang="en-GB" sz="2700" b="1" dirty="0">
                <a:solidFill>
                  <a:srgbClr val="D51BBA"/>
                </a:solidFill>
              </a:rPr>
              <a:t>Malaria: </a:t>
            </a:r>
            <a:r>
              <a:rPr lang="en-GB" sz="2700" dirty="0">
                <a:hlinkClick r:id="rId5"/>
              </a:rPr>
              <a:t>http://malariacomic.co.uk/</a:t>
            </a:r>
            <a:endParaRPr lang="en-GB" sz="2700" b="1" dirty="0">
              <a:solidFill>
                <a:srgbClr val="D51BBA"/>
              </a:solidFill>
            </a:endParaRPr>
          </a:p>
          <a:p>
            <a:r>
              <a:rPr lang="en-GB" sz="2700" b="1" dirty="0">
                <a:solidFill>
                  <a:srgbClr val="D51BBA"/>
                </a:solidFill>
              </a:rPr>
              <a:t>Trypanosomiasis: </a:t>
            </a:r>
            <a:r>
              <a:rPr lang="en-GB" sz="2700" dirty="0">
                <a:hlinkClick r:id="rId6"/>
              </a:rPr>
              <a:t>https://www.gla.ac.uk/media/media_461228_en.pdf</a:t>
            </a:r>
            <a:r>
              <a:rPr lang="en-GB" sz="2700" dirty="0"/>
              <a:t> </a:t>
            </a:r>
            <a:endParaRPr lang="en-GB" sz="2700" b="1" dirty="0">
              <a:solidFill>
                <a:srgbClr val="D51BBA"/>
              </a:solidFill>
            </a:endParaRPr>
          </a:p>
          <a:p>
            <a:r>
              <a:rPr lang="en-GB" sz="2700" b="1" dirty="0">
                <a:solidFill>
                  <a:srgbClr val="D51BBA"/>
                </a:solidFill>
              </a:rPr>
              <a:t>Parasites: </a:t>
            </a:r>
            <a:r>
              <a:rPr lang="en-GB" sz="2700" dirty="0">
                <a:hlinkClick r:id="rId7"/>
              </a:rPr>
              <a:t>https://www.gla.ac.uk/media/media_511045_en.pdf</a:t>
            </a:r>
            <a:r>
              <a:rPr lang="en-GB" sz="2700" dirty="0"/>
              <a:t> </a:t>
            </a:r>
            <a:endParaRPr lang="en-GB" sz="2700" b="1" dirty="0">
              <a:solidFill>
                <a:srgbClr val="D51BBA"/>
              </a:solidFill>
            </a:endParaRPr>
          </a:p>
        </p:txBody>
      </p:sp>
      <p:sp>
        <p:nvSpPr>
          <p:cNvPr id="10" name="Title 1">
            <a:extLst>
              <a:ext uri="{FF2B5EF4-FFF2-40B4-BE49-F238E27FC236}">
                <a16:creationId xmlns:a16="http://schemas.microsoft.com/office/drawing/2014/main" id="{3F4E5C92-4818-4D95-9028-601C838B6800}"/>
              </a:ext>
            </a:extLst>
          </p:cNvPr>
          <p:cNvSpPr txBox="1">
            <a:spLocks/>
          </p:cNvSpPr>
          <p:nvPr/>
        </p:nvSpPr>
        <p:spPr>
          <a:xfrm>
            <a:off x="441482" y="82141"/>
            <a:ext cx="11418422" cy="1180255"/>
          </a:xfrm>
          <a:prstGeom prst="rect">
            <a:avLst/>
          </a:prstGeom>
          <a:noFill/>
          <a:ln w="57150">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rgbClr val="D51BBA"/>
                </a:solidFill>
              </a:rPr>
              <a:t>The cross stitch patterns were created by Lauren Carruthers who is a final year PhD student studying interactions between schistosome parasites, gut bacteria and anti-worm drugs at the WCIP in Glasgow. Some of the designs are based on the WCIP parasite comics.</a:t>
            </a:r>
          </a:p>
        </p:txBody>
      </p:sp>
      <p:pic>
        <p:nvPicPr>
          <p:cNvPr id="2" name="Picture 1">
            <a:extLst>
              <a:ext uri="{FF2B5EF4-FFF2-40B4-BE49-F238E27FC236}">
                <a16:creationId xmlns:a16="http://schemas.microsoft.com/office/drawing/2014/main" id="{6070A71F-B76F-44E6-94D2-7FE98CE625FB}"/>
              </a:ext>
            </a:extLst>
          </p:cNvPr>
          <p:cNvPicPr>
            <a:picLocks noChangeAspect="1"/>
          </p:cNvPicPr>
          <p:nvPr/>
        </p:nvPicPr>
        <p:blipFill>
          <a:blip r:embed="rId8"/>
          <a:stretch>
            <a:fillRect/>
          </a:stretch>
        </p:blipFill>
        <p:spPr>
          <a:xfrm>
            <a:off x="7071240" y="1335899"/>
            <a:ext cx="2918921" cy="2189193"/>
          </a:xfrm>
          <a:prstGeom prst="rect">
            <a:avLst/>
          </a:prstGeom>
          <a:ln w="57150">
            <a:solidFill>
              <a:srgbClr val="D51BBA"/>
            </a:solidFill>
          </a:ln>
        </p:spPr>
      </p:pic>
      <p:pic>
        <p:nvPicPr>
          <p:cNvPr id="4" name="Picture 3">
            <a:extLst>
              <a:ext uri="{FF2B5EF4-FFF2-40B4-BE49-F238E27FC236}">
                <a16:creationId xmlns:a16="http://schemas.microsoft.com/office/drawing/2014/main" id="{F9CE6075-5C9F-4FE9-9515-C7F991228AA0}"/>
              </a:ext>
            </a:extLst>
          </p:cNvPr>
          <p:cNvPicPr>
            <a:picLocks noChangeAspect="1"/>
          </p:cNvPicPr>
          <p:nvPr/>
        </p:nvPicPr>
        <p:blipFill rotWithShape="1">
          <a:blip r:embed="rId9"/>
          <a:srcRect t="17312" b="6270"/>
          <a:stretch/>
        </p:blipFill>
        <p:spPr>
          <a:xfrm>
            <a:off x="10143221" y="1341513"/>
            <a:ext cx="1607297" cy="2183579"/>
          </a:xfrm>
          <a:prstGeom prst="rect">
            <a:avLst/>
          </a:prstGeom>
          <a:ln w="57150">
            <a:solidFill>
              <a:srgbClr val="D51BBA"/>
            </a:solidFill>
          </a:ln>
        </p:spPr>
      </p:pic>
      <p:sp>
        <p:nvSpPr>
          <p:cNvPr id="11" name="TextBox 10">
            <a:extLst>
              <a:ext uri="{FF2B5EF4-FFF2-40B4-BE49-F238E27FC236}">
                <a16:creationId xmlns:a16="http://schemas.microsoft.com/office/drawing/2014/main" id="{D334AEDD-D063-4153-B45C-4A733D20B407}"/>
              </a:ext>
            </a:extLst>
          </p:cNvPr>
          <p:cNvSpPr txBox="1"/>
          <p:nvPr/>
        </p:nvSpPr>
        <p:spPr>
          <a:xfrm>
            <a:off x="7905677" y="3721949"/>
            <a:ext cx="3844841" cy="3046988"/>
          </a:xfrm>
          <a:prstGeom prst="rect">
            <a:avLst/>
          </a:prstGeom>
          <a:solidFill>
            <a:schemeClr val="bg1"/>
          </a:solidFill>
          <a:ln w="38100">
            <a:solidFill>
              <a:srgbClr val="D51BBA"/>
            </a:solidFill>
          </a:ln>
        </p:spPr>
        <p:txBody>
          <a:bodyPr wrap="square" rtlCol="0">
            <a:spAutoFit/>
          </a:bodyPr>
          <a:lstStyle/>
          <a:p>
            <a:r>
              <a:rPr lang="en-GB" sz="1600" b="1" dirty="0">
                <a:solidFill>
                  <a:srgbClr val="002060"/>
                </a:solidFill>
              </a:rPr>
              <a:t>Creative Ideas:</a:t>
            </a:r>
          </a:p>
          <a:p>
            <a:pPr marL="285750" indent="-285750">
              <a:buFont typeface="Arial" panose="020B0604020202020204" pitchFamily="34" charset="0"/>
              <a:buChar char="•"/>
            </a:pPr>
            <a:r>
              <a:rPr lang="en-GB" sz="1600" dirty="0">
                <a:solidFill>
                  <a:srgbClr val="002060"/>
                </a:solidFill>
              </a:rPr>
              <a:t>Make some science themed cards</a:t>
            </a:r>
          </a:p>
          <a:p>
            <a:pPr marL="285750" indent="-285750">
              <a:buFont typeface="Arial" panose="020B0604020202020204" pitchFamily="34" charset="0"/>
              <a:buChar char="•"/>
            </a:pPr>
            <a:r>
              <a:rPr lang="en-GB" sz="1600" dirty="0">
                <a:solidFill>
                  <a:srgbClr val="002060"/>
                </a:solidFill>
              </a:rPr>
              <a:t>Decorate a t-shirt </a:t>
            </a:r>
          </a:p>
          <a:p>
            <a:pPr marL="285750" indent="-285750">
              <a:buFont typeface="Arial" panose="020B0604020202020204" pitchFamily="34" charset="0"/>
              <a:buChar char="•"/>
            </a:pPr>
            <a:r>
              <a:rPr lang="en-GB" sz="1600" dirty="0">
                <a:solidFill>
                  <a:srgbClr val="002060"/>
                </a:solidFill>
              </a:rPr>
              <a:t>Decorate a lab coat</a:t>
            </a:r>
          </a:p>
          <a:p>
            <a:pPr marL="285750" indent="-285750">
              <a:buFont typeface="Arial" panose="020B0604020202020204" pitchFamily="34" charset="0"/>
              <a:buChar char="•"/>
            </a:pPr>
            <a:r>
              <a:rPr lang="en-GB" sz="1600" dirty="0">
                <a:solidFill>
                  <a:srgbClr val="002060"/>
                </a:solidFill>
              </a:rPr>
              <a:t>Make a bookmark</a:t>
            </a:r>
          </a:p>
          <a:p>
            <a:pPr marL="285750" indent="-285750">
              <a:buFont typeface="Arial" panose="020B0604020202020204" pitchFamily="34" charset="0"/>
              <a:buChar char="•"/>
            </a:pPr>
            <a:r>
              <a:rPr lang="en-GB" sz="1600" dirty="0">
                <a:solidFill>
                  <a:srgbClr val="002060"/>
                </a:solidFill>
              </a:rPr>
              <a:t>Make a cushion</a:t>
            </a:r>
          </a:p>
          <a:p>
            <a:pPr marL="285750" indent="-285750">
              <a:buFont typeface="Arial" panose="020B0604020202020204" pitchFamily="34" charset="0"/>
              <a:buChar char="•"/>
            </a:pPr>
            <a:r>
              <a:rPr lang="en-GB" sz="1600" dirty="0">
                <a:solidFill>
                  <a:srgbClr val="002060"/>
                </a:solidFill>
              </a:rPr>
              <a:t>Make a science sampler</a:t>
            </a:r>
          </a:p>
          <a:p>
            <a:pPr marL="285750" indent="-285750">
              <a:buFont typeface="Arial" panose="020B0604020202020204" pitchFamily="34" charset="0"/>
              <a:buChar char="•"/>
            </a:pPr>
            <a:r>
              <a:rPr lang="en-GB" sz="1600" dirty="0">
                <a:solidFill>
                  <a:srgbClr val="002060"/>
                </a:solidFill>
              </a:rPr>
              <a:t>Make some educational sewn resources</a:t>
            </a:r>
          </a:p>
          <a:p>
            <a:pPr marL="285750" indent="-285750">
              <a:buFont typeface="Arial" panose="020B0604020202020204" pitchFamily="34" charset="0"/>
              <a:buChar char="•"/>
            </a:pPr>
            <a:r>
              <a:rPr lang="en-GB" sz="1600" dirty="0">
                <a:solidFill>
                  <a:srgbClr val="002060"/>
                </a:solidFill>
              </a:rPr>
              <a:t>Make some parasite decorations</a:t>
            </a:r>
          </a:p>
          <a:p>
            <a:pPr marL="285750" indent="-285750">
              <a:buFont typeface="Arial" panose="020B0604020202020204" pitchFamily="34" charset="0"/>
              <a:buChar char="•"/>
            </a:pPr>
            <a:r>
              <a:rPr lang="en-GB" sz="1600" dirty="0">
                <a:solidFill>
                  <a:srgbClr val="002060"/>
                </a:solidFill>
              </a:rPr>
              <a:t>Create an infectious quilt</a:t>
            </a:r>
          </a:p>
          <a:p>
            <a:pPr marL="285750" indent="-285750">
              <a:buFont typeface="Arial" panose="020B0604020202020204" pitchFamily="34" charset="0"/>
              <a:buChar char="•"/>
            </a:pPr>
            <a:r>
              <a:rPr lang="en-GB" sz="1600" dirty="0">
                <a:solidFill>
                  <a:srgbClr val="002060"/>
                </a:solidFill>
              </a:rPr>
              <a:t>Decorate a towel</a:t>
            </a:r>
          </a:p>
          <a:p>
            <a:pPr marL="285750" indent="-285750">
              <a:buFont typeface="Arial" panose="020B0604020202020204" pitchFamily="34" charset="0"/>
              <a:buChar char="•"/>
            </a:pPr>
            <a:r>
              <a:rPr lang="en-GB" sz="1600" dirty="0">
                <a:solidFill>
                  <a:srgbClr val="002060"/>
                </a:solidFill>
              </a:rPr>
              <a:t>Decorate a pillow case</a:t>
            </a:r>
          </a:p>
        </p:txBody>
      </p:sp>
      <p:sp>
        <p:nvSpPr>
          <p:cNvPr id="13" name="Title 1">
            <a:extLst>
              <a:ext uri="{FF2B5EF4-FFF2-40B4-BE49-F238E27FC236}">
                <a16:creationId xmlns:a16="http://schemas.microsoft.com/office/drawing/2014/main" id="{A682FD83-90F6-45AA-B76C-12F08A824A70}"/>
              </a:ext>
            </a:extLst>
          </p:cNvPr>
          <p:cNvSpPr txBox="1">
            <a:spLocks/>
          </p:cNvSpPr>
          <p:nvPr/>
        </p:nvSpPr>
        <p:spPr>
          <a:xfrm>
            <a:off x="441482" y="5313055"/>
            <a:ext cx="7296799" cy="1412093"/>
          </a:xfrm>
          <a:prstGeom prst="rect">
            <a:avLst/>
          </a:prstGeom>
          <a:solidFill>
            <a:schemeClr val="bg1"/>
          </a:solidFill>
          <a:ln w="57150">
            <a:solidFill>
              <a:srgbClr val="D51BBA"/>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D51BBA"/>
                </a:solidFill>
              </a:rPr>
              <a:t>We would love to see your science stitching creations. Tag your photos on twitter @</a:t>
            </a:r>
            <a:r>
              <a:rPr lang="en-GB" sz="1800" b="1" dirty="0" err="1">
                <a:solidFill>
                  <a:srgbClr val="D51BBA"/>
                </a:solidFill>
              </a:rPr>
              <a:t>ParasiteStitches</a:t>
            </a:r>
            <a:r>
              <a:rPr lang="en-GB" sz="1800" b="1" dirty="0">
                <a:solidFill>
                  <a:srgbClr val="D51BBA"/>
                </a:solidFill>
              </a:rPr>
              <a:t> #</a:t>
            </a:r>
            <a:r>
              <a:rPr lang="en-GB" sz="1800" b="1" dirty="0" err="1">
                <a:solidFill>
                  <a:srgbClr val="D51BBA"/>
                </a:solidFill>
              </a:rPr>
              <a:t>ParasiteStitches</a:t>
            </a:r>
            <a:r>
              <a:rPr lang="en-GB" sz="1800" b="1" dirty="0">
                <a:solidFill>
                  <a:srgbClr val="D51BBA"/>
                </a:solidFill>
              </a:rPr>
              <a:t> and follow our page for more patterns and updates. If you have any parasite or science questions, a design request or feedback about this Parasite Stitches booklet drop us a line and we’ll do our best to respond. Happy Sewing! </a:t>
            </a:r>
          </a:p>
        </p:txBody>
      </p:sp>
    </p:spTree>
    <p:extLst>
      <p:ext uri="{BB962C8B-B14F-4D97-AF65-F5344CB8AC3E}">
        <p14:creationId xmlns:p14="http://schemas.microsoft.com/office/powerpoint/2010/main" val="2530910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96F3-6189-4C59-9FCF-E4E1F95CAC2D}"/>
              </a:ext>
            </a:extLst>
          </p:cNvPr>
          <p:cNvSpPr txBox="1">
            <a:spLocks/>
          </p:cNvSpPr>
          <p:nvPr/>
        </p:nvSpPr>
        <p:spPr>
          <a:xfrm>
            <a:off x="2436502" y="2166728"/>
            <a:ext cx="3434346" cy="1412093"/>
          </a:xfrm>
          <a:prstGeom prst="rect">
            <a:avLst/>
          </a:prstGeom>
          <a:solidFill>
            <a:schemeClr val="bg1"/>
          </a:solidFill>
          <a:ln w="57150">
            <a:solidFill>
              <a:srgbClr val="D51BBA"/>
            </a:solidFill>
          </a:ln>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D51BBA"/>
                </a:solidFill>
              </a:rPr>
              <a:t>@WCIPGLASGOW</a:t>
            </a:r>
          </a:p>
          <a:p>
            <a:r>
              <a:rPr lang="en-GB" sz="4000" b="1" dirty="0">
                <a:solidFill>
                  <a:srgbClr val="D51BBA"/>
                </a:solidFill>
              </a:rPr>
              <a:t>@</a:t>
            </a:r>
            <a:r>
              <a:rPr lang="en-GB" sz="4000" b="1" dirty="0" err="1">
                <a:solidFill>
                  <a:srgbClr val="D51BBA"/>
                </a:solidFill>
              </a:rPr>
              <a:t>lvcarruthers</a:t>
            </a:r>
            <a:endParaRPr lang="en-GB" sz="4000" b="1" dirty="0">
              <a:solidFill>
                <a:srgbClr val="D51BBA"/>
              </a:solidFill>
            </a:endParaRPr>
          </a:p>
          <a:p>
            <a:r>
              <a:rPr lang="en-GB" sz="4000" b="1" dirty="0">
                <a:solidFill>
                  <a:srgbClr val="D51BBA"/>
                </a:solidFill>
              </a:rPr>
              <a:t>@</a:t>
            </a:r>
            <a:r>
              <a:rPr lang="en-GB" sz="4000" b="1" dirty="0" err="1">
                <a:solidFill>
                  <a:srgbClr val="D51BBA"/>
                </a:solidFill>
              </a:rPr>
              <a:t>henry_science</a:t>
            </a:r>
            <a:endParaRPr lang="en-GB" sz="4000" b="1" dirty="0">
              <a:solidFill>
                <a:srgbClr val="D51BBA"/>
              </a:solidFill>
            </a:endParaRPr>
          </a:p>
        </p:txBody>
      </p:sp>
      <p:sp>
        <p:nvSpPr>
          <p:cNvPr id="3" name="Title 1">
            <a:extLst>
              <a:ext uri="{FF2B5EF4-FFF2-40B4-BE49-F238E27FC236}">
                <a16:creationId xmlns:a16="http://schemas.microsoft.com/office/drawing/2014/main" id="{26316173-9EF4-41EC-874A-60F9EF722C43}"/>
              </a:ext>
            </a:extLst>
          </p:cNvPr>
          <p:cNvSpPr txBox="1">
            <a:spLocks/>
          </p:cNvSpPr>
          <p:nvPr/>
        </p:nvSpPr>
        <p:spPr>
          <a:xfrm>
            <a:off x="6321153" y="2166728"/>
            <a:ext cx="3698544" cy="1412093"/>
          </a:xfrm>
          <a:prstGeom prst="rect">
            <a:avLst/>
          </a:prstGeom>
          <a:solidFill>
            <a:schemeClr val="bg1"/>
          </a:solidFill>
          <a:ln w="57150">
            <a:solidFill>
              <a:srgbClr val="D51BBA"/>
            </a:solidFill>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D51BBA"/>
                </a:solidFill>
              </a:rPr>
              <a:t>#</a:t>
            </a:r>
            <a:r>
              <a:rPr lang="en-GB" sz="4000" b="1" dirty="0" err="1">
                <a:solidFill>
                  <a:srgbClr val="D51BBA"/>
                </a:solidFill>
              </a:rPr>
              <a:t>ParasiteStitches</a:t>
            </a:r>
            <a:endParaRPr lang="en-GB" sz="4000" b="1" dirty="0">
              <a:solidFill>
                <a:srgbClr val="D51BBA"/>
              </a:solidFill>
            </a:endParaRPr>
          </a:p>
          <a:p>
            <a:r>
              <a:rPr lang="en-GB" sz="4000" b="1" dirty="0">
                <a:solidFill>
                  <a:srgbClr val="D51BBA"/>
                </a:solidFill>
              </a:rPr>
              <a:t>@</a:t>
            </a:r>
            <a:r>
              <a:rPr lang="en-GB" sz="4000" b="1" dirty="0" err="1">
                <a:solidFill>
                  <a:srgbClr val="D51BBA"/>
                </a:solidFill>
              </a:rPr>
              <a:t>ParasiteStitches</a:t>
            </a:r>
            <a:endParaRPr lang="en-GB" sz="4000" b="1" dirty="0">
              <a:solidFill>
                <a:srgbClr val="D51BBA"/>
              </a:solidFill>
            </a:endParaRPr>
          </a:p>
        </p:txBody>
      </p:sp>
      <p:pic>
        <p:nvPicPr>
          <p:cNvPr id="4" name="Picture 3">
            <a:extLst>
              <a:ext uri="{FF2B5EF4-FFF2-40B4-BE49-F238E27FC236}">
                <a16:creationId xmlns:a16="http://schemas.microsoft.com/office/drawing/2014/main" id="{A7D7FCAE-6C71-40B9-8149-9771DC4AA250}"/>
              </a:ext>
            </a:extLst>
          </p:cNvPr>
          <p:cNvPicPr>
            <a:picLocks noChangeAspect="1"/>
          </p:cNvPicPr>
          <p:nvPr/>
        </p:nvPicPr>
        <p:blipFill>
          <a:blip r:embed="rId2"/>
          <a:stretch>
            <a:fillRect/>
          </a:stretch>
        </p:blipFill>
        <p:spPr>
          <a:xfrm>
            <a:off x="2209226" y="3837173"/>
            <a:ext cx="3886774" cy="1665760"/>
          </a:xfrm>
          <a:prstGeom prst="rect">
            <a:avLst/>
          </a:prstGeom>
        </p:spPr>
      </p:pic>
      <p:pic>
        <p:nvPicPr>
          <p:cNvPr id="5" name="Picture 4">
            <a:extLst>
              <a:ext uri="{FF2B5EF4-FFF2-40B4-BE49-F238E27FC236}">
                <a16:creationId xmlns:a16="http://schemas.microsoft.com/office/drawing/2014/main" id="{1BC58BF8-483C-40CB-B90D-5E778FA73CA2}"/>
              </a:ext>
            </a:extLst>
          </p:cNvPr>
          <p:cNvPicPr>
            <a:picLocks noChangeAspect="1"/>
          </p:cNvPicPr>
          <p:nvPr/>
        </p:nvPicPr>
        <p:blipFill>
          <a:blip r:embed="rId3"/>
          <a:stretch>
            <a:fillRect/>
          </a:stretch>
        </p:blipFill>
        <p:spPr>
          <a:xfrm>
            <a:off x="6789947" y="4211273"/>
            <a:ext cx="2965551" cy="917560"/>
          </a:xfrm>
          <a:prstGeom prst="rect">
            <a:avLst/>
          </a:prstGeom>
        </p:spPr>
      </p:pic>
    </p:spTree>
    <p:extLst>
      <p:ext uri="{BB962C8B-B14F-4D97-AF65-F5344CB8AC3E}">
        <p14:creationId xmlns:p14="http://schemas.microsoft.com/office/powerpoint/2010/main" val="3759343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B69CAB-78D9-407B-A080-CDA624C9CC18}"/>
              </a:ext>
            </a:extLst>
          </p:cNvPr>
          <p:cNvPicPr>
            <a:picLocks noChangeAspect="1"/>
          </p:cNvPicPr>
          <p:nvPr/>
        </p:nvPicPr>
        <p:blipFill rotWithShape="1">
          <a:blip r:embed="rId2"/>
          <a:srcRect l="10001" t="18922" r="3152" b="16312"/>
          <a:stretch/>
        </p:blipFill>
        <p:spPr>
          <a:xfrm>
            <a:off x="801756" y="1311966"/>
            <a:ext cx="10588487" cy="4439478"/>
          </a:xfrm>
          <a:prstGeom prst="rect">
            <a:avLst/>
          </a:prstGeom>
        </p:spPr>
      </p:pic>
      <p:cxnSp>
        <p:nvCxnSpPr>
          <p:cNvPr id="6" name="Straight Arrow Connector 5">
            <a:extLst>
              <a:ext uri="{FF2B5EF4-FFF2-40B4-BE49-F238E27FC236}">
                <a16:creationId xmlns:a16="http://schemas.microsoft.com/office/drawing/2014/main" id="{BE06512D-0E28-47F5-8040-4F6182AF3C4F}"/>
              </a:ext>
            </a:extLst>
          </p:cNvPr>
          <p:cNvCxnSpPr>
            <a:cxnSpLocks/>
          </p:cNvCxnSpPr>
          <p:nvPr/>
        </p:nvCxnSpPr>
        <p:spPr>
          <a:xfrm flipV="1">
            <a:off x="3318013" y="1041952"/>
            <a:ext cx="528432" cy="564874"/>
          </a:xfrm>
          <a:prstGeom prst="straightConnector1">
            <a:avLst/>
          </a:prstGeom>
          <a:ln w="57150">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02304781-EADA-4317-8DED-B5EDE61E7A51}"/>
              </a:ext>
            </a:extLst>
          </p:cNvPr>
          <p:cNvCxnSpPr>
            <a:cxnSpLocks/>
            <a:endCxn id="41" idx="2"/>
          </p:cNvCxnSpPr>
          <p:nvPr/>
        </p:nvCxnSpPr>
        <p:spPr>
          <a:xfrm flipH="1" flipV="1">
            <a:off x="1459030" y="974504"/>
            <a:ext cx="336994" cy="537940"/>
          </a:xfrm>
          <a:prstGeom prst="straightConnector1">
            <a:avLst/>
          </a:prstGeom>
          <a:ln w="57150">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50B9903C-0FEE-45BF-B63E-053E56E3EBC0}"/>
              </a:ext>
            </a:extLst>
          </p:cNvPr>
          <p:cNvCxnSpPr>
            <a:cxnSpLocks/>
          </p:cNvCxnSpPr>
          <p:nvPr/>
        </p:nvCxnSpPr>
        <p:spPr>
          <a:xfrm flipH="1" flipV="1">
            <a:off x="2600349" y="545222"/>
            <a:ext cx="81998" cy="1089199"/>
          </a:xfrm>
          <a:prstGeom prst="straightConnector1">
            <a:avLst/>
          </a:prstGeom>
          <a:ln w="57150">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4" name="Straight Arrow Connector 13">
            <a:extLst>
              <a:ext uri="{FF2B5EF4-FFF2-40B4-BE49-F238E27FC236}">
                <a16:creationId xmlns:a16="http://schemas.microsoft.com/office/drawing/2014/main" id="{B7B343C7-87EF-42C6-826C-1B48A230323B}"/>
              </a:ext>
            </a:extLst>
          </p:cNvPr>
          <p:cNvCxnSpPr>
            <a:cxnSpLocks/>
          </p:cNvCxnSpPr>
          <p:nvPr/>
        </p:nvCxnSpPr>
        <p:spPr>
          <a:xfrm flipV="1">
            <a:off x="5428012" y="849380"/>
            <a:ext cx="218658" cy="514351"/>
          </a:xfrm>
          <a:prstGeom prst="straightConnector1">
            <a:avLst/>
          </a:prstGeom>
          <a:ln w="57150">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97F52B2D-D75F-41F6-BD0B-81E9DC0C882F}"/>
              </a:ext>
            </a:extLst>
          </p:cNvPr>
          <p:cNvCxnSpPr>
            <a:cxnSpLocks/>
          </p:cNvCxnSpPr>
          <p:nvPr/>
        </p:nvCxnSpPr>
        <p:spPr>
          <a:xfrm flipV="1">
            <a:off x="8895525" y="964096"/>
            <a:ext cx="327988" cy="791819"/>
          </a:xfrm>
          <a:prstGeom prst="straightConnector1">
            <a:avLst/>
          </a:prstGeom>
          <a:ln w="57150">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55590B90-BF2A-4ECC-800B-762962D0EF2D}"/>
              </a:ext>
            </a:extLst>
          </p:cNvPr>
          <p:cNvCxnSpPr>
            <a:cxnSpLocks/>
          </p:cNvCxnSpPr>
          <p:nvPr/>
        </p:nvCxnSpPr>
        <p:spPr>
          <a:xfrm flipH="1">
            <a:off x="9488557" y="5589107"/>
            <a:ext cx="490330" cy="432351"/>
          </a:xfrm>
          <a:prstGeom prst="straightConnector1">
            <a:avLst/>
          </a:prstGeom>
          <a:ln w="57150">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id="{D4D75756-FFBD-4B1E-AC6C-9D49B2A5D49C}"/>
              </a:ext>
            </a:extLst>
          </p:cNvPr>
          <p:cNvCxnSpPr>
            <a:cxnSpLocks/>
          </p:cNvCxnSpPr>
          <p:nvPr/>
        </p:nvCxnSpPr>
        <p:spPr>
          <a:xfrm flipH="1">
            <a:off x="2941982" y="5584136"/>
            <a:ext cx="278296" cy="490330"/>
          </a:xfrm>
          <a:prstGeom prst="straightConnector1">
            <a:avLst/>
          </a:prstGeom>
          <a:ln w="57150">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F0353152-708B-4B5A-8D44-72FBEAD33ACE}"/>
              </a:ext>
            </a:extLst>
          </p:cNvPr>
          <p:cNvCxnSpPr>
            <a:cxnSpLocks/>
          </p:cNvCxnSpPr>
          <p:nvPr/>
        </p:nvCxnSpPr>
        <p:spPr>
          <a:xfrm flipH="1">
            <a:off x="1113183" y="5093806"/>
            <a:ext cx="356152" cy="1005508"/>
          </a:xfrm>
          <a:prstGeom prst="straightConnector1">
            <a:avLst/>
          </a:prstGeom>
          <a:ln w="57150">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29" name="Straight Arrow Connector 28">
            <a:extLst>
              <a:ext uri="{FF2B5EF4-FFF2-40B4-BE49-F238E27FC236}">
                <a16:creationId xmlns:a16="http://schemas.microsoft.com/office/drawing/2014/main" id="{3EE95845-CA67-4E74-AA42-902F089CFD9D}"/>
              </a:ext>
            </a:extLst>
          </p:cNvPr>
          <p:cNvCxnSpPr>
            <a:cxnSpLocks/>
          </p:cNvCxnSpPr>
          <p:nvPr/>
        </p:nvCxnSpPr>
        <p:spPr>
          <a:xfrm>
            <a:off x="6221895" y="5572539"/>
            <a:ext cx="68746" cy="526775"/>
          </a:xfrm>
          <a:prstGeom prst="straightConnector1">
            <a:avLst/>
          </a:prstGeom>
          <a:ln w="57150">
            <a:solidFill>
              <a:schemeClr val="tx1"/>
            </a:solidFill>
            <a:tailEnd type="triangle"/>
          </a:ln>
        </p:spPr>
        <p:style>
          <a:lnRef idx="3">
            <a:schemeClr val="accent1"/>
          </a:lnRef>
          <a:fillRef idx="0">
            <a:schemeClr val="accent1"/>
          </a:fillRef>
          <a:effectRef idx="2">
            <a:schemeClr val="accent1"/>
          </a:effectRef>
          <a:fontRef idx="minor">
            <a:schemeClr val="tx1"/>
          </a:fontRef>
        </p:style>
      </p:cxnSp>
      <p:sp>
        <p:nvSpPr>
          <p:cNvPr id="33" name="TextBox 32">
            <a:extLst>
              <a:ext uri="{FF2B5EF4-FFF2-40B4-BE49-F238E27FC236}">
                <a16:creationId xmlns:a16="http://schemas.microsoft.com/office/drawing/2014/main" id="{B17DFDF9-CC40-4D6F-B9B3-2764C6CF183F}"/>
              </a:ext>
            </a:extLst>
          </p:cNvPr>
          <p:cNvSpPr txBox="1"/>
          <p:nvPr/>
        </p:nvSpPr>
        <p:spPr>
          <a:xfrm>
            <a:off x="8705020" y="6099459"/>
            <a:ext cx="1567073" cy="369332"/>
          </a:xfrm>
          <a:prstGeom prst="rect">
            <a:avLst/>
          </a:prstGeom>
          <a:noFill/>
        </p:spPr>
        <p:txBody>
          <a:bodyPr wrap="square" rtlCol="0">
            <a:spAutoFit/>
          </a:bodyPr>
          <a:lstStyle/>
          <a:p>
            <a:r>
              <a:rPr lang="en-GB" dirty="0"/>
              <a:t>Bunsen Burner</a:t>
            </a:r>
          </a:p>
        </p:txBody>
      </p:sp>
      <p:sp>
        <p:nvSpPr>
          <p:cNvPr id="35" name="TextBox 34">
            <a:extLst>
              <a:ext uri="{FF2B5EF4-FFF2-40B4-BE49-F238E27FC236}">
                <a16:creationId xmlns:a16="http://schemas.microsoft.com/office/drawing/2014/main" id="{3322382F-7854-48BD-8B23-99171E0DE775}"/>
              </a:ext>
            </a:extLst>
          </p:cNvPr>
          <p:cNvSpPr txBox="1"/>
          <p:nvPr/>
        </p:nvSpPr>
        <p:spPr>
          <a:xfrm>
            <a:off x="8705020" y="583961"/>
            <a:ext cx="1567073" cy="369332"/>
          </a:xfrm>
          <a:prstGeom prst="rect">
            <a:avLst/>
          </a:prstGeom>
          <a:noFill/>
        </p:spPr>
        <p:txBody>
          <a:bodyPr wrap="square" rtlCol="0">
            <a:spAutoFit/>
          </a:bodyPr>
          <a:lstStyle/>
          <a:p>
            <a:r>
              <a:rPr lang="en-GB" dirty="0"/>
              <a:t>Ethanol</a:t>
            </a:r>
          </a:p>
        </p:txBody>
      </p:sp>
      <p:sp>
        <p:nvSpPr>
          <p:cNvPr id="36" name="TextBox 35">
            <a:extLst>
              <a:ext uri="{FF2B5EF4-FFF2-40B4-BE49-F238E27FC236}">
                <a16:creationId xmlns:a16="http://schemas.microsoft.com/office/drawing/2014/main" id="{25FF7717-D9F5-4FDA-9029-30BEA85D1A32}"/>
              </a:ext>
            </a:extLst>
          </p:cNvPr>
          <p:cNvSpPr txBox="1"/>
          <p:nvPr/>
        </p:nvSpPr>
        <p:spPr>
          <a:xfrm>
            <a:off x="5279953" y="404190"/>
            <a:ext cx="2478987" cy="369332"/>
          </a:xfrm>
          <a:prstGeom prst="rect">
            <a:avLst/>
          </a:prstGeom>
          <a:noFill/>
        </p:spPr>
        <p:txBody>
          <a:bodyPr wrap="square" rtlCol="0">
            <a:spAutoFit/>
          </a:bodyPr>
          <a:lstStyle/>
          <a:p>
            <a:r>
              <a:rPr lang="en-GB" dirty="0"/>
              <a:t>Microcentrifuge Tubes</a:t>
            </a:r>
          </a:p>
        </p:txBody>
      </p:sp>
      <p:sp>
        <p:nvSpPr>
          <p:cNvPr id="37" name="TextBox 36">
            <a:extLst>
              <a:ext uri="{FF2B5EF4-FFF2-40B4-BE49-F238E27FC236}">
                <a16:creationId xmlns:a16="http://schemas.microsoft.com/office/drawing/2014/main" id="{9E493221-6357-4B54-8BD1-939DBD2AFFEE}"/>
              </a:ext>
            </a:extLst>
          </p:cNvPr>
          <p:cNvSpPr txBox="1"/>
          <p:nvPr/>
        </p:nvSpPr>
        <p:spPr>
          <a:xfrm>
            <a:off x="3199156" y="660233"/>
            <a:ext cx="2269434" cy="369332"/>
          </a:xfrm>
          <a:prstGeom prst="rect">
            <a:avLst/>
          </a:prstGeom>
          <a:noFill/>
        </p:spPr>
        <p:txBody>
          <a:bodyPr wrap="square" rtlCol="0">
            <a:spAutoFit/>
          </a:bodyPr>
          <a:lstStyle/>
          <a:p>
            <a:r>
              <a:rPr lang="en-GB" dirty="0"/>
              <a:t>Measuring Cylinder</a:t>
            </a:r>
          </a:p>
        </p:txBody>
      </p:sp>
      <p:sp>
        <p:nvSpPr>
          <p:cNvPr id="38" name="TextBox 37">
            <a:extLst>
              <a:ext uri="{FF2B5EF4-FFF2-40B4-BE49-F238E27FC236}">
                <a16:creationId xmlns:a16="http://schemas.microsoft.com/office/drawing/2014/main" id="{B07F1E96-633F-4BB9-91B4-685E9F31B4B0}"/>
              </a:ext>
            </a:extLst>
          </p:cNvPr>
          <p:cNvSpPr txBox="1"/>
          <p:nvPr/>
        </p:nvSpPr>
        <p:spPr>
          <a:xfrm>
            <a:off x="5735909" y="6123370"/>
            <a:ext cx="1567073" cy="369332"/>
          </a:xfrm>
          <a:prstGeom prst="rect">
            <a:avLst/>
          </a:prstGeom>
          <a:noFill/>
        </p:spPr>
        <p:txBody>
          <a:bodyPr wrap="square" rtlCol="0">
            <a:spAutoFit/>
          </a:bodyPr>
          <a:lstStyle/>
          <a:p>
            <a:r>
              <a:rPr lang="en-GB" dirty="0"/>
              <a:t>Falcon Tubes</a:t>
            </a:r>
          </a:p>
        </p:txBody>
      </p:sp>
      <p:sp>
        <p:nvSpPr>
          <p:cNvPr id="39" name="TextBox 38">
            <a:extLst>
              <a:ext uri="{FF2B5EF4-FFF2-40B4-BE49-F238E27FC236}">
                <a16:creationId xmlns:a16="http://schemas.microsoft.com/office/drawing/2014/main" id="{17D597C7-B5F1-41CB-A123-5AE1FE67B22B}"/>
              </a:ext>
            </a:extLst>
          </p:cNvPr>
          <p:cNvSpPr txBox="1"/>
          <p:nvPr/>
        </p:nvSpPr>
        <p:spPr>
          <a:xfrm>
            <a:off x="2534476" y="6074466"/>
            <a:ext cx="1567073" cy="369332"/>
          </a:xfrm>
          <a:prstGeom prst="rect">
            <a:avLst/>
          </a:prstGeom>
          <a:noFill/>
        </p:spPr>
        <p:txBody>
          <a:bodyPr wrap="square" rtlCol="0">
            <a:spAutoFit/>
          </a:bodyPr>
          <a:lstStyle/>
          <a:p>
            <a:r>
              <a:rPr lang="en-GB" dirty="0"/>
              <a:t>Beaker</a:t>
            </a:r>
          </a:p>
        </p:txBody>
      </p:sp>
      <p:sp>
        <p:nvSpPr>
          <p:cNvPr id="40" name="TextBox 39">
            <a:extLst>
              <a:ext uri="{FF2B5EF4-FFF2-40B4-BE49-F238E27FC236}">
                <a16:creationId xmlns:a16="http://schemas.microsoft.com/office/drawing/2014/main" id="{712F97D9-BF1B-44E9-8CB7-7E98E6E17A6A}"/>
              </a:ext>
            </a:extLst>
          </p:cNvPr>
          <p:cNvSpPr txBox="1"/>
          <p:nvPr/>
        </p:nvSpPr>
        <p:spPr>
          <a:xfrm>
            <a:off x="685798" y="6099459"/>
            <a:ext cx="1567073" cy="369332"/>
          </a:xfrm>
          <a:prstGeom prst="rect">
            <a:avLst/>
          </a:prstGeom>
          <a:noFill/>
        </p:spPr>
        <p:txBody>
          <a:bodyPr wrap="square" rtlCol="0">
            <a:spAutoFit/>
          </a:bodyPr>
          <a:lstStyle/>
          <a:p>
            <a:r>
              <a:rPr lang="en-GB" dirty="0"/>
              <a:t>Magnet</a:t>
            </a:r>
          </a:p>
        </p:txBody>
      </p:sp>
      <p:sp>
        <p:nvSpPr>
          <p:cNvPr id="41" name="TextBox 40">
            <a:extLst>
              <a:ext uri="{FF2B5EF4-FFF2-40B4-BE49-F238E27FC236}">
                <a16:creationId xmlns:a16="http://schemas.microsoft.com/office/drawing/2014/main" id="{3E264485-76B1-4FFA-AEB7-970A3D6B931F}"/>
              </a:ext>
            </a:extLst>
          </p:cNvPr>
          <p:cNvSpPr txBox="1"/>
          <p:nvPr/>
        </p:nvSpPr>
        <p:spPr>
          <a:xfrm>
            <a:off x="675493" y="605172"/>
            <a:ext cx="1567073" cy="369332"/>
          </a:xfrm>
          <a:prstGeom prst="rect">
            <a:avLst/>
          </a:prstGeom>
          <a:noFill/>
        </p:spPr>
        <p:txBody>
          <a:bodyPr wrap="square" rtlCol="0">
            <a:spAutoFit/>
          </a:bodyPr>
          <a:lstStyle/>
          <a:p>
            <a:r>
              <a:rPr lang="en-GB" dirty="0"/>
              <a:t>Conical Flask</a:t>
            </a:r>
          </a:p>
        </p:txBody>
      </p:sp>
      <p:sp>
        <p:nvSpPr>
          <p:cNvPr id="42" name="TextBox 41">
            <a:extLst>
              <a:ext uri="{FF2B5EF4-FFF2-40B4-BE49-F238E27FC236}">
                <a16:creationId xmlns:a16="http://schemas.microsoft.com/office/drawing/2014/main" id="{B41660CA-1A12-43D9-B0CC-E5045B7431CD}"/>
              </a:ext>
            </a:extLst>
          </p:cNvPr>
          <p:cNvSpPr txBox="1"/>
          <p:nvPr/>
        </p:nvSpPr>
        <p:spPr>
          <a:xfrm>
            <a:off x="1632604" y="199683"/>
            <a:ext cx="2618756" cy="369332"/>
          </a:xfrm>
          <a:prstGeom prst="rect">
            <a:avLst/>
          </a:prstGeom>
          <a:noFill/>
        </p:spPr>
        <p:txBody>
          <a:bodyPr wrap="square" rtlCol="0">
            <a:spAutoFit/>
          </a:bodyPr>
          <a:lstStyle/>
          <a:p>
            <a:r>
              <a:rPr lang="en-GB" dirty="0"/>
              <a:t>Round-Bottomed Flask</a:t>
            </a:r>
          </a:p>
        </p:txBody>
      </p:sp>
      <p:sp>
        <p:nvSpPr>
          <p:cNvPr id="22" name="Title 1">
            <a:extLst>
              <a:ext uri="{FF2B5EF4-FFF2-40B4-BE49-F238E27FC236}">
                <a16:creationId xmlns:a16="http://schemas.microsoft.com/office/drawing/2014/main" id="{DC227CD4-9676-4556-B93C-17204245C449}"/>
              </a:ext>
            </a:extLst>
          </p:cNvPr>
          <p:cNvSpPr txBox="1">
            <a:spLocks/>
          </p:cNvSpPr>
          <p:nvPr/>
        </p:nvSpPr>
        <p:spPr>
          <a:xfrm rot="893713">
            <a:off x="9910016" y="445462"/>
            <a:ext cx="2098887" cy="646331"/>
          </a:xfrm>
          <a:prstGeom prst="rect">
            <a:avLst/>
          </a:prstGeom>
          <a:ln w="38100">
            <a:solidFill>
              <a:srgbClr val="002060"/>
            </a:solidFill>
          </a:ln>
        </p:spPr>
        <p:txBody>
          <a:bodyPr>
            <a:normAutofit fontScale="4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b="1" dirty="0">
              <a:solidFill>
                <a:srgbClr val="002060"/>
              </a:solidFill>
            </a:endParaRPr>
          </a:p>
          <a:p>
            <a:pPr algn="ctr"/>
            <a:r>
              <a:rPr lang="en-GB" b="1" dirty="0">
                <a:solidFill>
                  <a:srgbClr val="002060"/>
                </a:solidFill>
              </a:rPr>
              <a:t>Science Equipment</a:t>
            </a:r>
          </a:p>
        </p:txBody>
      </p:sp>
    </p:spTree>
    <p:extLst>
      <p:ext uri="{BB962C8B-B14F-4D97-AF65-F5344CB8AC3E}">
        <p14:creationId xmlns:p14="http://schemas.microsoft.com/office/powerpoint/2010/main" val="1627017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405506-6963-44E3-AAA8-9D44E386F6FC}"/>
              </a:ext>
            </a:extLst>
          </p:cNvPr>
          <p:cNvPicPr>
            <a:picLocks noChangeAspect="1"/>
          </p:cNvPicPr>
          <p:nvPr/>
        </p:nvPicPr>
        <p:blipFill rotWithShape="1">
          <a:blip r:embed="rId2"/>
          <a:srcRect l="43021" t="34993" r="38750" b="55002"/>
          <a:stretch/>
        </p:blipFill>
        <p:spPr>
          <a:xfrm>
            <a:off x="799434" y="1425130"/>
            <a:ext cx="2222500" cy="685800"/>
          </a:xfrm>
          <a:prstGeom prst="rect">
            <a:avLst/>
          </a:prstGeom>
          <a:ln w="57150">
            <a:solidFill>
              <a:srgbClr val="FFC000"/>
            </a:solidFill>
          </a:ln>
        </p:spPr>
      </p:pic>
      <p:pic>
        <p:nvPicPr>
          <p:cNvPr id="5" name="Picture 4">
            <a:extLst>
              <a:ext uri="{FF2B5EF4-FFF2-40B4-BE49-F238E27FC236}">
                <a16:creationId xmlns:a16="http://schemas.microsoft.com/office/drawing/2014/main" id="{D75CF594-977E-4224-B1AB-FA3F42E4B96D}"/>
              </a:ext>
            </a:extLst>
          </p:cNvPr>
          <p:cNvPicPr>
            <a:picLocks noChangeAspect="1"/>
          </p:cNvPicPr>
          <p:nvPr/>
        </p:nvPicPr>
        <p:blipFill rotWithShape="1">
          <a:blip r:embed="rId2"/>
          <a:srcRect l="41771" t="68158" r="40000" b="21838"/>
          <a:stretch/>
        </p:blipFill>
        <p:spPr>
          <a:xfrm>
            <a:off x="596900" y="289232"/>
            <a:ext cx="2222500" cy="685800"/>
          </a:xfrm>
          <a:prstGeom prst="rect">
            <a:avLst/>
          </a:prstGeom>
          <a:ln w="57150">
            <a:solidFill>
              <a:srgbClr val="FFC000"/>
            </a:solidFill>
          </a:ln>
        </p:spPr>
      </p:pic>
      <p:pic>
        <p:nvPicPr>
          <p:cNvPr id="6" name="Picture 5">
            <a:extLst>
              <a:ext uri="{FF2B5EF4-FFF2-40B4-BE49-F238E27FC236}">
                <a16:creationId xmlns:a16="http://schemas.microsoft.com/office/drawing/2014/main" id="{D4505B01-C6CD-4422-8428-D6F74F5E6AEE}"/>
              </a:ext>
            </a:extLst>
          </p:cNvPr>
          <p:cNvPicPr>
            <a:picLocks noChangeAspect="1"/>
          </p:cNvPicPr>
          <p:nvPr/>
        </p:nvPicPr>
        <p:blipFill rotWithShape="1">
          <a:blip r:embed="rId3"/>
          <a:srcRect l="9584" t="37401" r="47292" b="45369"/>
          <a:stretch/>
        </p:blipFill>
        <p:spPr>
          <a:xfrm>
            <a:off x="3102665" y="2330450"/>
            <a:ext cx="5257800" cy="1181100"/>
          </a:xfrm>
          <a:prstGeom prst="rect">
            <a:avLst/>
          </a:prstGeom>
        </p:spPr>
      </p:pic>
      <p:sp>
        <p:nvSpPr>
          <p:cNvPr id="8" name="TextBox 7">
            <a:extLst>
              <a:ext uri="{FF2B5EF4-FFF2-40B4-BE49-F238E27FC236}">
                <a16:creationId xmlns:a16="http://schemas.microsoft.com/office/drawing/2014/main" id="{DDC0A859-1EE1-42CC-9B86-1E3DD48BE79B}"/>
              </a:ext>
            </a:extLst>
          </p:cNvPr>
          <p:cNvSpPr txBox="1"/>
          <p:nvPr/>
        </p:nvSpPr>
        <p:spPr>
          <a:xfrm>
            <a:off x="3885510" y="1586076"/>
            <a:ext cx="6082748" cy="1107996"/>
          </a:xfrm>
          <a:prstGeom prst="rect">
            <a:avLst/>
          </a:prstGeom>
          <a:noFill/>
        </p:spPr>
        <p:txBody>
          <a:bodyPr wrap="square" rtlCol="0">
            <a:spAutoFit/>
          </a:bodyPr>
          <a:lstStyle/>
          <a:p>
            <a:r>
              <a:rPr lang="en-GB" sz="6600" b="1" i="1" dirty="0">
                <a:solidFill>
                  <a:srgbClr val="002060"/>
                </a:solidFill>
              </a:rPr>
              <a:t>What is a</a:t>
            </a:r>
            <a:endParaRPr lang="en-GB" sz="6600" b="1" i="1" dirty="0">
              <a:solidFill>
                <a:srgbClr val="00B0F0"/>
              </a:solidFill>
            </a:endParaRPr>
          </a:p>
        </p:txBody>
      </p:sp>
      <p:sp>
        <p:nvSpPr>
          <p:cNvPr id="9" name="TextBox 8">
            <a:extLst>
              <a:ext uri="{FF2B5EF4-FFF2-40B4-BE49-F238E27FC236}">
                <a16:creationId xmlns:a16="http://schemas.microsoft.com/office/drawing/2014/main" id="{31117C8E-C53D-421C-97ED-E04A22274670}"/>
              </a:ext>
            </a:extLst>
          </p:cNvPr>
          <p:cNvSpPr txBox="1"/>
          <p:nvPr/>
        </p:nvSpPr>
        <p:spPr>
          <a:xfrm>
            <a:off x="7928941" y="2259280"/>
            <a:ext cx="786848" cy="1323439"/>
          </a:xfrm>
          <a:prstGeom prst="rect">
            <a:avLst/>
          </a:prstGeom>
          <a:noFill/>
        </p:spPr>
        <p:txBody>
          <a:bodyPr wrap="square" rtlCol="0">
            <a:spAutoFit/>
          </a:bodyPr>
          <a:lstStyle/>
          <a:p>
            <a:r>
              <a:rPr lang="en-GB" sz="8000" b="1" i="1" dirty="0">
                <a:solidFill>
                  <a:srgbClr val="002060"/>
                </a:solidFill>
              </a:rPr>
              <a:t>?</a:t>
            </a:r>
            <a:endParaRPr lang="en-GB" sz="8000" b="1" i="1" dirty="0">
              <a:solidFill>
                <a:srgbClr val="00B0F0"/>
              </a:solidFill>
            </a:endParaRPr>
          </a:p>
        </p:txBody>
      </p:sp>
      <p:sp>
        <p:nvSpPr>
          <p:cNvPr id="10" name="TextBox 9">
            <a:extLst>
              <a:ext uri="{FF2B5EF4-FFF2-40B4-BE49-F238E27FC236}">
                <a16:creationId xmlns:a16="http://schemas.microsoft.com/office/drawing/2014/main" id="{71EF5309-EF26-4351-9328-895949F16381}"/>
              </a:ext>
            </a:extLst>
          </p:cNvPr>
          <p:cNvSpPr txBox="1"/>
          <p:nvPr/>
        </p:nvSpPr>
        <p:spPr>
          <a:xfrm>
            <a:off x="1711220" y="3762761"/>
            <a:ext cx="8813800" cy="1600438"/>
          </a:xfrm>
          <a:prstGeom prst="rect">
            <a:avLst/>
          </a:prstGeom>
          <a:noFill/>
        </p:spPr>
        <p:txBody>
          <a:bodyPr wrap="square" rtlCol="0">
            <a:spAutoFit/>
          </a:bodyPr>
          <a:lstStyle/>
          <a:p>
            <a:r>
              <a:rPr lang="en-GB" sz="1400" b="1" dirty="0">
                <a:solidFill>
                  <a:srgbClr val="002060"/>
                </a:solidFill>
              </a:rPr>
              <a:t>A parasite is an organism that lives in or on another organism. Parasites usually benefit by stealing nutrients from their host and give nothing in return. Parasites can infect humans, animals and plants. They can be microscopic in size and consist of one cell, such as Leishmania, or they can be made up of lots and lots of cells and be several metres in length, such as tapeworms. Some parasites are very simple and some are very complex, with multiple different life cycle formations. Parasites cause lots of different diseases such as malaria, sleeping sickness, toxoplasmosis and giardiasis. The diseases range in severity: you may never know you harbour a parasite and live with it in harmony all your life, or they can kill you. There is evidence to suggest that some parasites may not be so bad after all.</a:t>
            </a:r>
            <a:endParaRPr lang="en-GB" sz="1400" b="1" dirty="0">
              <a:solidFill>
                <a:srgbClr val="00B0F0"/>
              </a:solidFill>
            </a:endParaRPr>
          </a:p>
        </p:txBody>
      </p:sp>
      <p:sp>
        <p:nvSpPr>
          <p:cNvPr id="11" name="TextBox 10">
            <a:extLst>
              <a:ext uri="{FF2B5EF4-FFF2-40B4-BE49-F238E27FC236}">
                <a16:creationId xmlns:a16="http://schemas.microsoft.com/office/drawing/2014/main" id="{CE099B41-10B1-4E29-827F-B52F0412E09F}"/>
              </a:ext>
            </a:extLst>
          </p:cNvPr>
          <p:cNvSpPr txBox="1"/>
          <p:nvPr/>
        </p:nvSpPr>
        <p:spPr>
          <a:xfrm>
            <a:off x="749300" y="1005437"/>
            <a:ext cx="1257300" cy="338554"/>
          </a:xfrm>
          <a:prstGeom prst="rect">
            <a:avLst/>
          </a:prstGeom>
          <a:noFill/>
        </p:spPr>
        <p:txBody>
          <a:bodyPr wrap="square" rtlCol="0">
            <a:spAutoFit/>
          </a:bodyPr>
          <a:lstStyle/>
          <a:p>
            <a:r>
              <a:rPr lang="en-GB" sz="1600" b="1" i="1" dirty="0">
                <a:solidFill>
                  <a:srgbClr val="002060"/>
                </a:solidFill>
              </a:rPr>
              <a:t>Leishmania</a:t>
            </a:r>
            <a:endParaRPr lang="en-GB" sz="1600" b="1" i="1" dirty="0">
              <a:solidFill>
                <a:srgbClr val="00B0F0"/>
              </a:solidFill>
            </a:endParaRPr>
          </a:p>
        </p:txBody>
      </p:sp>
      <p:sp>
        <p:nvSpPr>
          <p:cNvPr id="12" name="Arrow: Curved Up 11">
            <a:extLst>
              <a:ext uri="{FF2B5EF4-FFF2-40B4-BE49-F238E27FC236}">
                <a16:creationId xmlns:a16="http://schemas.microsoft.com/office/drawing/2014/main" id="{619281D9-4FB5-493C-B4F8-2F11E6D73350}"/>
              </a:ext>
            </a:extLst>
          </p:cNvPr>
          <p:cNvSpPr/>
          <p:nvPr/>
        </p:nvSpPr>
        <p:spPr>
          <a:xfrm rot="14248861">
            <a:off x="2073207" y="1269236"/>
            <a:ext cx="1806579" cy="63368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 name="Picture 1">
            <a:extLst>
              <a:ext uri="{FF2B5EF4-FFF2-40B4-BE49-F238E27FC236}">
                <a16:creationId xmlns:a16="http://schemas.microsoft.com/office/drawing/2014/main" id="{5076C680-171F-48E9-9144-B243AABF19AD}"/>
              </a:ext>
            </a:extLst>
          </p:cNvPr>
          <p:cNvPicPr>
            <a:picLocks noChangeAspect="1"/>
          </p:cNvPicPr>
          <p:nvPr/>
        </p:nvPicPr>
        <p:blipFill rotWithShape="1">
          <a:blip r:embed="rId4"/>
          <a:srcRect l="65870" t="33973" r="22500" b="54592"/>
          <a:stretch/>
        </p:blipFill>
        <p:spPr>
          <a:xfrm>
            <a:off x="4577960" y="903080"/>
            <a:ext cx="1417983" cy="783811"/>
          </a:xfrm>
          <a:prstGeom prst="rect">
            <a:avLst/>
          </a:prstGeom>
          <a:ln w="57150">
            <a:solidFill>
              <a:srgbClr val="FFC000"/>
            </a:solidFill>
          </a:ln>
        </p:spPr>
      </p:pic>
      <p:pic>
        <p:nvPicPr>
          <p:cNvPr id="3" name="Picture 2">
            <a:extLst>
              <a:ext uri="{FF2B5EF4-FFF2-40B4-BE49-F238E27FC236}">
                <a16:creationId xmlns:a16="http://schemas.microsoft.com/office/drawing/2014/main" id="{0BFD5D3D-C5B5-48A0-93EC-17C9F5F61E38}"/>
              </a:ext>
            </a:extLst>
          </p:cNvPr>
          <p:cNvPicPr>
            <a:picLocks noChangeAspect="1"/>
          </p:cNvPicPr>
          <p:nvPr/>
        </p:nvPicPr>
        <p:blipFill rotWithShape="1">
          <a:blip r:embed="rId4"/>
          <a:srcRect l="24185" t="34523" r="56898" b="52797"/>
          <a:stretch/>
        </p:blipFill>
        <p:spPr>
          <a:xfrm>
            <a:off x="6340596" y="344292"/>
            <a:ext cx="2307535" cy="869597"/>
          </a:xfrm>
          <a:prstGeom prst="rect">
            <a:avLst/>
          </a:prstGeom>
          <a:ln w="57150">
            <a:solidFill>
              <a:srgbClr val="FFC000"/>
            </a:solidFill>
          </a:ln>
        </p:spPr>
      </p:pic>
      <p:sp>
        <p:nvSpPr>
          <p:cNvPr id="13" name="Arrow: Curved Up 12">
            <a:extLst>
              <a:ext uri="{FF2B5EF4-FFF2-40B4-BE49-F238E27FC236}">
                <a16:creationId xmlns:a16="http://schemas.microsoft.com/office/drawing/2014/main" id="{DD22D9B8-5E25-4D27-950F-90C42F836997}"/>
              </a:ext>
            </a:extLst>
          </p:cNvPr>
          <p:cNvSpPr/>
          <p:nvPr/>
        </p:nvSpPr>
        <p:spPr>
          <a:xfrm rot="18210945" flipV="1">
            <a:off x="3293507" y="897680"/>
            <a:ext cx="1189138" cy="64717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Arrow: Curved Up 14">
            <a:extLst>
              <a:ext uri="{FF2B5EF4-FFF2-40B4-BE49-F238E27FC236}">
                <a16:creationId xmlns:a16="http://schemas.microsoft.com/office/drawing/2014/main" id="{AC5EBBE0-DC9C-4EA5-9ECB-607B5A53D9DF}"/>
              </a:ext>
            </a:extLst>
          </p:cNvPr>
          <p:cNvSpPr/>
          <p:nvPr/>
        </p:nvSpPr>
        <p:spPr>
          <a:xfrm rot="18300428">
            <a:off x="7371810" y="1578994"/>
            <a:ext cx="1240313" cy="50848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TextBox 15">
            <a:extLst>
              <a:ext uri="{FF2B5EF4-FFF2-40B4-BE49-F238E27FC236}">
                <a16:creationId xmlns:a16="http://schemas.microsoft.com/office/drawing/2014/main" id="{FBFF6EF9-D1C1-45AD-9A08-75626A2F64CC}"/>
              </a:ext>
            </a:extLst>
          </p:cNvPr>
          <p:cNvSpPr txBox="1"/>
          <p:nvPr/>
        </p:nvSpPr>
        <p:spPr>
          <a:xfrm>
            <a:off x="4637505" y="569953"/>
            <a:ext cx="1257300" cy="338554"/>
          </a:xfrm>
          <a:prstGeom prst="rect">
            <a:avLst/>
          </a:prstGeom>
          <a:noFill/>
        </p:spPr>
        <p:txBody>
          <a:bodyPr wrap="square" rtlCol="0">
            <a:spAutoFit/>
          </a:bodyPr>
          <a:lstStyle/>
          <a:p>
            <a:r>
              <a:rPr lang="en-GB" sz="1600" b="1" i="1" dirty="0">
                <a:solidFill>
                  <a:srgbClr val="002060"/>
                </a:solidFill>
              </a:rPr>
              <a:t>Toxoplasma</a:t>
            </a:r>
            <a:endParaRPr lang="en-GB" sz="1600" b="1" i="1" dirty="0">
              <a:solidFill>
                <a:srgbClr val="00B0F0"/>
              </a:solidFill>
            </a:endParaRPr>
          </a:p>
        </p:txBody>
      </p:sp>
      <p:sp>
        <p:nvSpPr>
          <p:cNvPr id="17" name="TextBox 16">
            <a:extLst>
              <a:ext uri="{FF2B5EF4-FFF2-40B4-BE49-F238E27FC236}">
                <a16:creationId xmlns:a16="http://schemas.microsoft.com/office/drawing/2014/main" id="{D7D7680A-CBDD-49F5-923B-CBAA96DFA2BA}"/>
              </a:ext>
            </a:extLst>
          </p:cNvPr>
          <p:cNvSpPr txBox="1"/>
          <p:nvPr/>
        </p:nvSpPr>
        <p:spPr>
          <a:xfrm>
            <a:off x="6643042" y="1247522"/>
            <a:ext cx="1417982" cy="338554"/>
          </a:xfrm>
          <a:prstGeom prst="rect">
            <a:avLst/>
          </a:prstGeom>
          <a:noFill/>
        </p:spPr>
        <p:txBody>
          <a:bodyPr wrap="square" rtlCol="0">
            <a:spAutoFit/>
          </a:bodyPr>
          <a:lstStyle/>
          <a:p>
            <a:r>
              <a:rPr lang="en-GB" sz="1600" b="1" i="1" dirty="0">
                <a:solidFill>
                  <a:srgbClr val="002060"/>
                </a:solidFill>
              </a:rPr>
              <a:t>Trypanosoma</a:t>
            </a:r>
            <a:endParaRPr lang="en-GB" sz="1600" b="1" i="1" dirty="0">
              <a:solidFill>
                <a:srgbClr val="00B0F0"/>
              </a:solidFill>
            </a:endParaRPr>
          </a:p>
        </p:txBody>
      </p:sp>
      <p:pic>
        <p:nvPicPr>
          <p:cNvPr id="7" name="Picture 6">
            <a:extLst>
              <a:ext uri="{FF2B5EF4-FFF2-40B4-BE49-F238E27FC236}">
                <a16:creationId xmlns:a16="http://schemas.microsoft.com/office/drawing/2014/main" id="{B2BB480E-BC6E-4AC7-8983-7DC85FA24F1E}"/>
              </a:ext>
            </a:extLst>
          </p:cNvPr>
          <p:cNvPicPr>
            <a:picLocks noChangeAspect="1"/>
          </p:cNvPicPr>
          <p:nvPr/>
        </p:nvPicPr>
        <p:blipFill rotWithShape="1">
          <a:blip r:embed="rId5"/>
          <a:srcRect l="79937" t="19583" r="10906" b="18825"/>
          <a:stretch/>
        </p:blipFill>
        <p:spPr>
          <a:xfrm>
            <a:off x="422155" y="2330450"/>
            <a:ext cx="1116477" cy="4221922"/>
          </a:xfrm>
          <a:prstGeom prst="rect">
            <a:avLst/>
          </a:prstGeom>
          <a:ln w="57150">
            <a:solidFill>
              <a:srgbClr val="FFC000"/>
            </a:solidFill>
          </a:ln>
        </p:spPr>
      </p:pic>
      <p:pic>
        <p:nvPicPr>
          <p:cNvPr id="18" name="Picture 17">
            <a:extLst>
              <a:ext uri="{FF2B5EF4-FFF2-40B4-BE49-F238E27FC236}">
                <a16:creationId xmlns:a16="http://schemas.microsoft.com/office/drawing/2014/main" id="{023935AA-371A-41F3-8562-C0416ECA28C4}"/>
              </a:ext>
            </a:extLst>
          </p:cNvPr>
          <p:cNvPicPr>
            <a:picLocks noChangeAspect="1"/>
          </p:cNvPicPr>
          <p:nvPr/>
        </p:nvPicPr>
        <p:blipFill rotWithShape="1">
          <a:blip r:embed="rId5"/>
          <a:srcRect l="55600" t="20766" r="24891" b="43765"/>
          <a:stretch/>
        </p:blipFill>
        <p:spPr>
          <a:xfrm>
            <a:off x="9164252" y="370449"/>
            <a:ext cx="2378464" cy="2431253"/>
          </a:xfrm>
          <a:prstGeom prst="rect">
            <a:avLst/>
          </a:prstGeom>
          <a:ln w="57150">
            <a:solidFill>
              <a:srgbClr val="FFC000"/>
            </a:solidFill>
          </a:ln>
        </p:spPr>
      </p:pic>
      <p:sp>
        <p:nvSpPr>
          <p:cNvPr id="19" name="Arrow: Curved Up 18">
            <a:extLst>
              <a:ext uri="{FF2B5EF4-FFF2-40B4-BE49-F238E27FC236}">
                <a16:creationId xmlns:a16="http://schemas.microsoft.com/office/drawing/2014/main" id="{7380FB13-E367-40FE-A623-3A8473FC1126}"/>
              </a:ext>
            </a:extLst>
          </p:cNvPr>
          <p:cNvSpPr/>
          <p:nvPr/>
        </p:nvSpPr>
        <p:spPr>
          <a:xfrm rot="11427676">
            <a:off x="1288844" y="2553222"/>
            <a:ext cx="2040896" cy="63169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Arrow: Curved Up 19">
            <a:extLst>
              <a:ext uri="{FF2B5EF4-FFF2-40B4-BE49-F238E27FC236}">
                <a16:creationId xmlns:a16="http://schemas.microsoft.com/office/drawing/2014/main" id="{D6351BE2-254D-40C0-8458-0B00D4B665B7}"/>
              </a:ext>
            </a:extLst>
          </p:cNvPr>
          <p:cNvSpPr/>
          <p:nvPr/>
        </p:nvSpPr>
        <p:spPr>
          <a:xfrm rot="20620324">
            <a:off x="8470186" y="2882749"/>
            <a:ext cx="2009639" cy="60981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TextBox 20">
            <a:extLst>
              <a:ext uri="{FF2B5EF4-FFF2-40B4-BE49-F238E27FC236}">
                <a16:creationId xmlns:a16="http://schemas.microsoft.com/office/drawing/2014/main" id="{6D8E830C-371C-4BD0-BF16-2081F215CE0F}"/>
              </a:ext>
            </a:extLst>
          </p:cNvPr>
          <p:cNvSpPr txBox="1"/>
          <p:nvPr/>
        </p:nvSpPr>
        <p:spPr>
          <a:xfrm>
            <a:off x="9040478" y="2956738"/>
            <a:ext cx="1417982" cy="338554"/>
          </a:xfrm>
          <a:prstGeom prst="rect">
            <a:avLst/>
          </a:prstGeom>
          <a:noFill/>
        </p:spPr>
        <p:txBody>
          <a:bodyPr wrap="square" rtlCol="0">
            <a:spAutoFit/>
          </a:bodyPr>
          <a:lstStyle/>
          <a:p>
            <a:r>
              <a:rPr lang="en-GB" sz="1600" b="1" i="1" dirty="0">
                <a:solidFill>
                  <a:srgbClr val="002060"/>
                </a:solidFill>
              </a:rPr>
              <a:t>Tick</a:t>
            </a:r>
            <a:endParaRPr lang="en-GB" sz="1600" b="1" i="1" dirty="0">
              <a:solidFill>
                <a:srgbClr val="00B0F0"/>
              </a:solidFill>
            </a:endParaRPr>
          </a:p>
        </p:txBody>
      </p:sp>
      <p:sp>
        <p:nvSpPr>
          <p:cNvPr id="22" name="TextBox 21">
            <a:extLst>
              <a:ext uri="{FF2B5EF4-FFF2-40B4-BE49-F238E27FC236}">
                <a16:creationId xmlns:a16="http://schemas.microsoft.com/office/drawing/2014/main" id="{57849CA0-A76F-410B-BA40-73CF9B56683F}"/>
              </a:ext>
            </a:extLst>
          </p:cNvPr>
          <p:cNvSpPr txBox="1"/>
          <p:nvPr/>
        </p:nvSpPr>
        <p:spPr>
          <a:xfrm>
            <a:off x="1863321" y="2811250"/>
            <a:ext cx="1417982" cy="338554"/>
          </a:xfrm>
          <a:prstGeom prst="rect">
            <a:avLst/>
          </a:prstGeom>
          <a:noFill/>
        </p:spPr>
        <p:txBody>
          <a:bodyPr wrap="square" rtlCol="0">
            <a:spAutoFit/>
          </a:bodyPr>
          <a:lstStyle/>
          <a:p>
            <a:r>
              <a:rPr lang="en-GB" sz="1600" b="1" i="1" dirty="0">
                <a:solidFill>
                  <a:srgbClr val="002060"/>
                </a:solidFill>
              </a:rPr>
              <a:t>Ascaris</a:t>
            </a:r>
            <a:endParaRPr lang="en-GB" sz="1600" b="1" i="1" dirty="0">
              <a:solidFill>
                <a:srgbClr val="00B0F0"/>
              </a:solidFill>
            </a:endParaRPr>
          </a:p>
        </p:txBody>
      </p:sp>
      <p:pic>
        <p:nvPicPr>
          <p:cNvPr id="14" name="Picture 13">
            <a:extLst>
              <a:ext uri="{FF2B5EF4-FFF2-40B4-BE49-F238E27FC236}">
                <a16:creationId xmlns:a16="http://schemas.microsoft.com/office/drawing/2014/main" id="{F579CCC7-3487-47D0-949D-7DA6D2D3D23A}"/>
              </a:ext>
            </a:extLst>
          </p:cNvPr>
          <p:cNvPicPr>
            <a:picLocks noChangeAspect="1"/>
          </p:cNvPicPr>
          <p:nvPr/>
        </p:nvPicPr>
        <p:blipFill rotWithShape="1">
          <a:blip r:embed="rId6"/>
          <a:srcRect l="45785" t="46595" r="41413" b="20179"/>
          <a:stretch/>
        </p:blipFill>
        <p:spPr>
          <a:xfrm>
            <a:off x="10501320" y="4475655"/>
            <a:ext cx="1560859" cy="2277509"/>
          </a:xfrm>
          <a:prstGeom prst="rect">
            <a:avLst/>
          </a:prstGeom>
          <a:ln w="57150">
            <a:solidFill>
              <a:srgbClr val="FFC000"/>
            </a:solidFill>
          </a:ln>
        </p:spPr>
      </p:pic>
      <p:sp>
        <p:nvSpPr>
          <p:cNvPr id="24" name="TextBox 23">
            <a:extLst>
              <a:ext uri="{FF2B5EF4-FFF2-40B4-BE49-F238E27FC236}">
                <a16:creationId xmlns:a16="http://schemas.microsoft.com/office/drawing/2014/main" id="{C8E49DF7-722A-44F7-8464-9B4E8885A3E4}"/>
              </a:ext>
            </a:extLst>
          </p:cNvPr>
          <p:cNvSpPr txBox="1"/>
          <p:nvPr/>
        </p:nvSpPr>
        <p:spPr>
          <a:xfrm>
            <a:off x="10787343" y="3429000"/>
            <a:ext cx="1417982" cy="338554"/>
          </a:xfrm>
          <a:prstGeom prst="rect">
            <a:avLst/>
          </a:prstGeom>
          <a:noFill/>
        </p:spPr>
        <p:txBody>
          <a:bodyPr wrap="square" rtlCol="0">
            <a:spAutoFit/>
          </a:bodyPr>
          <a:lstStyle/>
          <a:p>
            <a:r>
              <a:rPr lang="en-GB" sz="1600" b="1" i="1" dirty="0">
                <a:solidFill>
                  <a:srgbClr val="002060"/>
                </a:solidFill>
              </a:rPr>
              <a:t>Trichomonas</a:t>
            </a:r>
            <a:endParaRPr lang="en-GB" sz="1600" b="1" i="1" dirty="0">
              <a:solidFill>
                <a:srgbClr val="00B0F0"/>
              </a:solidFill>
            </a:endParaRPr>
          </a:p>
        </p:txBody>
      </p:sp>
      <p:sp>
        <p:nvSpPr>
          <p:cNvPr id="25" name="Arrow: Curved Up 24">
            <a:extLst>
              <a:ext uri="{FF2B5EF4-FFF2-40B4-BE49-F238E27FC236}">
                <a16:creationId xmlns:a16="http://schemas.microsoft.com/office/drawing/2014/main" id="{41942363-4AC5-421D-BA47-A0C5C0D7C853}"/>
              </a:ext>
            </a:extLst>
          </p:cNvPr>
          <p:cNvSpPr/>
          <p:nvPr/>
        </p:nvSpPr>
        <p:spPr>
          <a:xfrm rot="2277837" flipV="1">
            <a:off x="9667333" y="3597473"/>
            <a:ext cx="1700020" cy="62445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TextBox 25">
            <a:extLst>
              <a:ext uri="{FF2B5EF4-FFF2-40B4-BE49-F238E27FC236}">
                <a16:creationId xmlns:a16="http://schemas.microsoft.com/office/drawing/2014/main" id="{6AADECE1-3864-4026-952E-CDEED56DED98}"/>
              </a:ext>
            </a:extLst>
          </p:cNvPr>
          <p:cNvSpPr txBox="1"/>
          <p:nvPr/>
        </p:nvSpPr>
        <p:spPr>
          <a:xfrm>
            <a:off x="1708150" y="5581128"/>
            <a:ext cx="6939981" cy="954107"/>
          </a:xfrm>
          <a:prstGeom prst="rect">
            <a:avLst/>
          </a:prstGeom>
          <a:noFill/>
        </p:spPr>
        <p:txBody>
          <a:bodyPr wrap="square" rtlCol="0">
            <a:spAutoFit/>
          </a:bodyPr>
          <a:lstStyle/>
          <a:p>
            <a:r>
              <a:rPr lang="en-GB" sz="1400" b="1" dirty="0">
                <a:solidFill>
                  <a:srgbClr val="002060"/>
                </a:solidFill>
              </a:rPr>
              <a:t>At the </a:t>
            </a:r>
            <a:r>
              <a:rPr lang="en-GB" sz="1400" b="1" dirty="0" err="1">
                <a:solidFill>
                  <a:srgbClr val="002060"/>
                </a:solidFill>
              </a:rPr>
              <a:t>Wellcome</a:t>
            </a:r>
            <a:r>
              <a:rPr lang="en-GB" sz="1400" b="1" dirty="0">
                <a:solidFill>
                  <a:srgbClr val="002060"/>
                </a:solidFill>
              </a:rPr>
              <a:t> Centre for Integrative Parasitology (WCIP), University of Glasgow, scientists study various parasites to learn more about parasite biology, disease intervention and molecular epidemiology. Our mission is to develop a deeper understanding of parasites in order to develop new disease therapies and prevention strategies.   </a:t>
            </a:r>
            <a:endParaRPr lang="en-GB" sz="1400" b="1" dirty="0">
              <a:solidFill>
                <a:srgbClr val="00B0F0"/>
              </a:solidFill>
            </a:endParaRPr>
          </a:p>
        </p:txBody>
      </p:sp>
      <p:pic>
        <p:nvPicPr>
          <p:cNvPr id="27" name="Picture 26">
            <a:extLst>
              <a:ext uri="{FF2B5EF4-FFF2-40B4-BE49-F238E27FC236}">
                <a16:creationId xmlns:a16="http://schemas.microsoft.com/office/drawing/2014/main" id="{A649A7ED-A6A3-4F34-ACCB-4BA5785D1141}"/>
              </a:ext>
            </a:extLst>
          </p:cNvPr>
          <p:cNvPicPr>
            <a:picLocks noChangeAspect="1"/>
          </p:cNvPicPr>
          <p:nvPr/>
        </p:nvPicPr>
        <p:blipFill>
          <a:blip r:embed="rId7"/>
          <a:stretch>
            <a:fillRect/>
          </a:stretch>
        </p:blipFill>
        <p:spPr>
          <a:xfrm>
            <a:off x="8589387" y="5648556"/>
            <a:ext cx="1771236" cy="759101"/>
          </a:xfrm>
          <a:prstGeom prst="rect">
            <a:avLst/>
          </a:prstGeom>
        </p:spPr>
      </p:pic>
    </p:spTree>
    <p:extLst>
      <p:ext uri="{BB962C8B-B14F-4D97-AF65-F5344CB8AC3E}">
        <p14:creationId xmlns:p14="http://schemas.microsoft.com/office/powerpoint/2010/main" val="41631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B55D55-FE5A-41C6-8AE9-8D938970AB94}"/>
              </a:ext>
            </a:extLst>
          </p:cNvPr>
          <p:cNvPicPr>
            <a:picLocks noChangeAspect="1"/>
          </p:cNvPicPr>
          <p:nvPr/>
        </p:nvPicPr>
        <p:blipFill rotWithShape="1">
          <a:blip r:embed="rId2"/>
          <a:srcRect l="9674" t="21048" r="1849" b="14572"/>
          <a:stretch/>
        </p:blipFill>
        <p:spPr>
          <a:xfrm>
            <a:off x="702365" y="1351723"/>
            <a:ext cx="10787269" cy="4412974"/>
          </a:xfrm>
          <a:prstGeom prst="rect">
            <a:avLst/>
          </a:prstGeom>
        </p:spPr>
      </p:pic>
      <p:cxnSp>
        <p:nvCxnSpPr>
          <p:cNvPr id="3" name="Straight Arrow Connector 2">
            <a:extLst>
              <a:ext uri="{FF2B5EF4-FFF2-40B4-BE49-F238E27FC236}">
                <a16:creationId xmlns:a16="http://schemas.microsoft.com/office/drawing/2014/main" id="{6774FEE6-A7C3-41E7-94A6-9D9F5E7A0915}"/>
              </a:ext>
            </a:extLst>
          </p:cNvPr>
          <p:cNvCxnSpPr>
            <a:cxnSpLocks/>
          </p:cNvCxnSpPr>
          <p:nvPr/>
        </p:nvCxnSpPr>
        <p:spPr>
          <a:xfrm flipH="1" flipV="1">
            <a:off x="1830041" y="914401"/>
            <a:ext cx="678762" cy="663436"/>
          </a:xfrm>
          <a:prstGeom prst="straightConnector1">
            <a:avLst/>
          </a:prstGeom>
          <a:ln w="57150">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4" name="Straight Arrow Connector 3">
            <a:extLst>
              <a:ext uri="{FF2B5EF4-FFF2-40B4-BE49-F238E27FC236}">
                <a16:creationId xmlns:a16="http://schemas.microsoft.com/office/drawing/2014/main" id="{4AF1C175-2CE1-4529-89CB-DAD190E82C0F}"/>
              </a:ext>
            </a:extLst>
          </p:cNvPr>
          <p:cNvCxnSpPr>
            <a:cxnSpLocks/>
          </p:cNvCxnSpPr>
          <p:nvPr/>
        </p:nvCxnSpPr>
        <p:spPr>
          <a:xfrm>
            <a:off x="9850921" y="4475922"/>
            <a:ext cx="936349" cy="1547195"/>
          </a:xfrm>
          <a:prstGeom prst="straightConnector1">
            <a:avLst/>
          </a:prstGeom>
          <a:ln w="57150">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5" name="Straight Arrow Connector 4">
            <a:extLst>
              <a:ext uri="{FF2B5EF4-FFF2-40B4-BE49-F238E27FC236}">
                <a16:creationId xmlns:a16="http://schemas.microsoft.com/office/drawing/2014/main" id="{54EDE11A-6604-4844-877B-16D37728CED2}"/>
              </a:ext>
            </a:extLst>
          </p:cNvPr>
          <p:cNvCxnSpPr>
            <a:cxnSpLocks/>
          </p:cNvCxnSpPr>
          <p:nvPr/>
        </p:nvCxnSpPr>
        <p:spPr>
          <a:xfrm flipH="1">
            <a:off x="2831819" y="5506277"/>
            <a:ext cx="416618" cy="578956"/>
          </a:xfrm>
          <a:prstGeom prst="straightConnector1">
            <a:avLst/>
          </a:prstGeom>
          <a:ln w="57150">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7" name="Straight Arrow Connector 6">
            <a:extLst>
              <a:ext uri="{FF2B5EF4-FFF2-40B4-BE49-F238E27FC236}">
                <a16:creationId xmlns:a16="http://schemas.microsoft.com/office/drawing/2014/main" id="{E06257D0-D096-4192-9B55-82B174F759EC}"/>
              </a:ext>
            </a:extLst>
          </p:cNvPr>
          <p:cNvCxnSpPr>
            <a:cxnSpLocks/>
          </p:cNvCxnSpPr>
          <p:nvPr/>
        </p:nvCxnSpPr>
        <p:spPr>
          <a:xfrm flipH="1">
            <a:off x="7059682" y="5444160"/>
            <a:ext cx="208309" cy="403832"/>
          </a:xfrm>
          <a:prstGeom prst="straightConnector1">
            <a:avLst/>
          </a:prstGeom>
          <a:ln w="57150">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8" name="Straight Arrow Connector 7">
            <a:extLst>
              <a:ext uri="{FF2B5EF4-FFF2-40B4-BE49-F238E27FC236}">
                <a16:creationId xmlns:a16="http://schemas.microsoft.com/office/drawing/2014/main" id="{601D5D9C-A7C9-4D97-9387-A1FD29FD4E2B}"/>
              </a:ext>
            </a:extLst>
          </p:cNvPr>
          <p:cNvCxnSpPr>
            <a:cxnSpLocks/>
          </p:cNvCxnSpPr>
          <p:nvPr/>
        </p:nvCxnSpPr>
        <p:spPr>
          <a:xfrm flipV="1">
            <a:off x="4696239" y="914401"/>
            <a:ext cx="127552" cy="1924878"/>
          </a:xfrm>
          <a:prstGeom prst="straightConnector1">
            <a:avLst/>
          </a:prstGeom>
          <a:ln w="57150">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9" name="Straight Arrow Connector 8">
            <a:extLst>
              <a:ext uri="{FF2B5EF4-FFF2-40B4-BE49-F238E27FC236}">
                <a16:creationId xmlns:a16="http://schemas.microsoft.com/office/drawing/2014/main" id="{5F0D9B02-96D7-4217-BBF7-CD8DA2FE604E}"/>
              </a:ext>
            </a:extLst>
          </p:cNvPr>
          <p:cNvCxnSpPr>
            <a:cxnSpLocks/>
          </p:cNvCxnSpPr>
          <p:nvPr/>
        </p:nvCxnSpPr>
        <p:spPr>
          <a:xfrm flipV="1">
            <a:off x="7267991" y="1093303"/>
            <a:ext cx="528432" cy="564874"/>
          </a:xfrm>
          <a:prstGeom prst="straightConnector1">
            <a:avLst/>
          </a:prstGeom>
          <a:ln w="57150">
            <a:solidFill>
              <a:schemeClr val="tx1"/>
            </a:solidFill>
            <a:tailEnd type="triangle"/>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25E7A6FA-76B3-493B-88B5-FE59F8261E10}"/>
              </a:ext>
            </a:extLst>
          </p:cNvPr>
          <p:cNvSpPr txBox="1"/>
          <p:nvPr/>
        </p:nvSpPr>
        <p:spPr>
          <a:xfrm>
            <a:off x="3719717" y="227704"/>
            <a:ext cx="3339965" cy="646331"/>
          </a:xfrm>
          <a:prstGeom prst="rect">
            <a:avLst/>
          </a:prstGeom>
          <a:noFill/>
        </p:spPr>
        <p:txBody>
          <a:bodyPr wrap="square" rtlCol="0">
            <a:spAutoFit/>
          </a:bodyPr>
          <a:lstStyle/>
          <a:p>
            <a:r>
              <a:rPr lang="en-GB" i="1" dirty="0"/>
              <a:t>Plasmodium</a:t>
            </a:r>
            <a:r>
              <a:rPr lang="en-GB" dirty="0"/>
              <a:t> is the parasite which causes the disease malaria</a:t>
            </a:r>
            <a:endParaRPr lang="en-GB" i="1" dirty="0"/>
          </a:p>
        </p:txBody>
      </p:sp>
      <p:sp>
        <p:nvSpPr>
          <p:cNvPr id="15" name="TextBox 14">
            <a:extLst>
              <a:ext uri="{FF2B5EF4-FFF2-40B4-BE49-F238E27FC236}">
                <a16:creationId xmlns:a16="http://schemas.microsoft.com/office/drawing/2014/main" id="{32C53D2E-B46A-41FB-BAF1-476D0EB762D8}"/>
              </a:ext>
            </a:extLst>
          </p:cNvPr>
          <p:cNvSpPr txBox="1"/>
          <p:nvPr/>
        </p:nvSpPr>
        <p:spPr>
          <a:xfrm>
            <a:off x="7834520" y="113182"/>
            <a:ext cx="4032802" cy="1200329"/>
          </a:xfrm>
          <a:prstGeom prst="rect">
            <a:avLst/>
          </a:prstGeom>
          <a:noFill/>
        </p:spPr>
        <p:txBody>
          <a:bodyPr wrap="square" rtlCol="0">
            <a:spAutoFit/>
          </a:bodyPr>
          <a:lstStyle/>
          <a:p>
            <a:r>
              <a:rPr lang="en-GB" dirty="0"/>
              <a:t>Toxoplasma is spread through contaminated cat faeces or by eating undercooked infected meat. Most people never know they are infected</a:t>
            </a:r>
          </a:p>
        </p:txBody>
      </p:sp>
      <p:sp>
        <p:nvSpPr>
          <p:cNvPr id="16" name="TextBox 15">
            <a:extLst>
              <a:ext uri="{FF2B5EF4-FFF2-40B4-BE49-F238E27FC236}">
                <a16:creationId xmlns:a16="http://schemas.microsoft.com/office/drawing/2014/main" id="{FC2452CE-9A86-4AB3-B5D9-FA5ECCA25238}"/>
              </a:ext>
            </a:extLst>
          </p:cNvPr>
          <p:cNvSpPr txBox="1"/>
          <p:nvPr/>
        </p:nvSpPr>
        <p:spPr>
          <a:xfrm>
            <a:off x="422614" y="269268"/>
            <a:ext cx="3339965" cy="646331"/>
          </a:xfrm>
          <a:prstGeom prst="rect">
            <a:avLst/>
          </a:prstGeom>
          <a:noFill/>
        </p:spPr>
        <p:txBody>
          <a:bodyPr wrap="square" rtlCol="0">
            <a:spAutoFit/>
          </a:bodyPr>
          <a:lstStyle/>
          <a:p>
            <a:r>
              <a:rPr lang="en-GB" dirty="0"/>
              <a:t>An infection with Giardia could leave you chronic diarrhoea</a:t>
            </a:r>
          </a:p>
        </p:txBody>
      </p:sp>
      <p:sp>
        <p:nvSpPr>
          <p:cNvPr id="17" name="TextBox 16">
            <a:extLst>
              <a:ext uri="{FF2B5EF4-FFF2-40B4-BE49-F238E27FC236}">
                <a16:creationId xmlns:a16="http://schemas.microsoft.com/office/drawing/2014/main" id="{570AC3F8-0A55-4200-B7E5-A0D83E97C93D}"/>
              </a:ext>
            </a:extLst>
          </p:cNvPr>
          <p:cNvSpPr txBox="1"/>
          <p:nvPr/>
        </p:nvSpPr>
        <p:spPr>
          <a:xfrm>
            <a:off x="36022" y="6124991"/>
            <a:ext cx="6637068" cy="646331"/>
          </a:xfrm>
          <a:prstGeom prst="rect">
            <a:avLst/>
          </a:prstGeom>
          <a:noFill/>
        </p:spPr>
        <p:txBody>
          <a:bodyPr wrap="square" rtlCol="0">
            <a:spAutoFit/>
          </a:bodyPr>
          <a:lstStyle/>
          <a:p>
            <a:r>
              <a:rPr lang="en-GB" dirty="0"/>
              <a:t>There are several species of Leishmania, some will cause skin ulcers, leaving scars for life, others infect your organs and can kill you</a:t>
            </a:r>
          </a:p>
        </p:txBody>
      </p:sp>
      <p:sp>
        <p:nvSpPr>
          <p:cNvPr id="19" name="TextBox 18">
            <a:extLst>
              <a:ext uri="{FF2B5EF4-FFF2-40B4-BE49-F238E27FC236}">
                <a16:creationId xmlns:a16="http://schemas.microsoft.com/office/drawing/2014/main" id="{59AB9649-9370-4234-940D-E6FD92D925B3}"/>
              </a:ext>
            </a:extLst>
          </p:cNvPr>
          <p:cNvSpPr txBox="1"/>
          <p:nvPr/>
        </p:nvSpPr>
        <p:spPr>
          <a:xfrm>
            <a:off x="6798365" y="5821488"/>
            <a:ext cx="3513895" cy="923330"/>
          </a:xfrm>
          <a:prstGeom prst="rect">
            <a:avLst/>
          </a:prstGeom>
          <a:noFill/>
        </p:spPr>
        <p:txBody>
          <a:bodyPr wrap="square" rtlCol="0">
            <a:spAutoFit/>
          </a:bodyPr>
          <a:lstStyle/>
          <a:p>
            <a:r>
              <a:rPr lang="en-GB" dirty="0"/>
              <a:t>A parasite that sucks your blood and can transmit infections to you such as Lyme’s disease.</a:t>
            </a:r>
          </a:p>
        </p:txBody>
      </p:sp>
      <p:sp>
        <p:nvSpPr>
          <p:cNvPr id="23" name="TextBox 22">
            <a:extLst>
              <a:ext uri="{FF2B5EF4-FFF2-40B4-BE49-F238E27FC236}">
                <a16:creationId xmlns:a16="http://schemas.microsoft.com/office/drawing/2014/main" id="{A666E157-893A-4BB5-8940-DC4047CE5ABF}"/>
              </a:ext>
            </a:extLst>
          </p:cNvPr>
          <p:cNvSpPr txBox="1"/>
          <p:nvPr/>
        </p:nvSpPr>
        <p:spPr>
          <a:xfrm>
            <a:off x="10319096" y="6057719"/>
            <a:ext cx="1607862" cy="369332"/>
          </a:xfrm>
          <a:prstGeom prst="rect">
            <a:avLst/>
          </a:prstGeom>
          <a:noFill/>
        </p:spPr>
        <p:txBody>
          <a:bodyPr wrap="square" rtlCol="0">
            <a:spAutoFit/>
          </a:bodyPr>
          <a:lstStyle/>
          <a:p>
            <a:r>
              <a:rPr lang="en-GB" dirty="0"/>
              <a:t>Blood sucker</a:t>
            </a:r>
          </a:p>
        </p:txBody>
      </p:sp>
    </p:spTree>
    <p:extLst>
      <p:ext uri="{BB962C8B-B14F-4D97-AF65-F5344CB8AC3E}">
        <p14:creationId xmlns:p14="http://schemas.microsoft.com/office/powerpoint/2010/main" val="3496483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59C9D-19FB-45F4-851A-766E8B442CD5}"/>
              </a:ext>
            </a:extLst>
          </p:cNvPr>
          <p:cNvSpPr>
            <a:spLocks noGrp="1"/>
          </p:cNvSpPr>
          <p:nvPr>
            <p:ph type="title"/>
          </p:nvPr>
        </p:nvSpPr>
        <p:spPr>
          <a:xfrm>
            <a:off x="270014" y="214053"/>
            <a:ext cx="2792896" cy="840823"/>
          </a:xfrm>
          <a:ln w="38100">
            <a:solidFill>
              <a:srgbClr val="7030A0"/>
            </a:solidFill>
          </a:ln>
        </p:spPr>
        <p:txBody>
          <a:bodyPr>
            <a:normAutofit fontScale="90000"/>
          </a:bodyPr>
          <a:lstStyle/>
          <a:p>
            <a:r>
              <a:rPr lang="en-GB" b="1" dirty="0">
                <a:solidFill>
                  <a:srgbClr val="7030A0"/>
                </a:solidFill>
              </a:rPr>
              <a:t>Plasmodium</a:t>
            </a:r>
          </a:p>
        </p:txBody>
      </p:sp>
      <p:sp>
        <p:nvSpPr>
          <p:cNvPr id="6" name="TextBox 5">
            <a:extLst>
              <a:ext uri="{FF2B5EF4-FFF2-40B4-BE49-F238E27FC236}">
                <a16:creationId xmlns:a16="http://schemas.microsoft.com/office/drawing/2014/main" id="{F95778C6-B582-47B0-8D17-77A6784FAD44}"/>
              </a:ext>
            </a:extLst>
          </p:cNvPr>
          <p:cNvSpPr txBox="1"/>
          <p:nvPr/>
        </p:nvSpPr>
        <p:spPr>
          <a:xfrm>
            <a:off x="3535362" y="214053"/>
            <a:ext cx="5342690" cy="2677656"/>
          </a:xfrm>
          <a:prstGeom prst="rect">
            <a:avLst/>
          </a:prstGeom>
          <a:solidFill>
            <a:schemeClr val="bg1"/>
          </a:solidFill>
          <a:ln w="38100">
            <a:solidFill>
              <a:srgbClr val="7030A0"/>
            </a:solidFill>
          </a:ln>
        </p:spPr>
        <p:txBody>
          <a:bodyPr wrap="square" rtlCol="0">
            <a:spAutoFit/>
          </a:bodyPr>
          <a:lstStyle/>
          <a:p>
            <a:r>
              <a:rPr lang="en-GB" sz="1400" b="1" dirty="0">
                <a:solidFill>
                  <a:srgbClr val="7030A0"/>
                </a:solidFill>
              </a:rPr>
              <a:t>Plasmodium parasites cause the disease malaria. The parasites are passed to humans when an infected female mosquito takes a blood meal and injects Plasmodium parasites into the blood stream. Plasmodium is the greatest human parasitic killer and causes many more people to be unwell. Due to illness it also causes economic and social burden particularly in developing tropical countries. Taking anti-</a:t>
            </a:r>
            <a:r>
              <a:rPr lang="en-GB" sz="1400" b="1" dirty="0" err="1">
                <a:solidFill>
                  <a:srgbClr val="7030A0"/>
                </a:solidFill>
              </a:rPr>
              <a:t>malarials</a:t>
            </a:r>
            <a:r>
              <a:rPr lang="en-GB" sz="1400" b="1" dirty="0">
                <a:solidFill>
                  <a:srgbClr val="7030A0"/>
                </a:solidFill>
              </a:rPr>
              <a:t> when visiting at risk areas, can help to prevent disease if you are bitten by an infected mosquito. Bite prevention is however, better than infection cure. Sleeping under mosquito </a:t>
            </a:r>
            <a:r>
              <a:rPr lang="en-GB" sz="1400" b="1" dirty="0" err="1">
                <a:solidFill>
                  <a:srgbClr val="7030A0"/>
                </a:solidFill>
              </a:rPr>
              <a:t>bednets</a:t>
            </a:r>
            <a:r>
              <a:rPr lang="en-GB" sz="1400" b="1" dirty="0">
                <a:solidFill>
                  <a:srgbClr val="7030A0"/>
                </a:solidFill>
              </a:rPr>
              <a:t>, wearing long, lighter coloured clothing and putting on mosquito  repellent can all help minimise your chances of being bitten by mosquitoes and getting malaria as well as other mosquito borne diseases.</a:t>
            </a:r>
          </a:p>
        </p:txBody>
      </p:sp>
      <p:pic>
        <p:nvPicPr>
          <p:cNvPr id="3" name="Picture 2">
            <a:extLst>
              <a:ext uri="{FF2B5EF4-FFF2-40B4-BE49-F238E27FC236}">
                <a16:creationId xmlns:a16="http://schemas.microsoft.com/office/drawing/2014/main" id="{391D87D5-F489-4EA5-A33C-44BEA1EB3BF2}"/>
              </a:ext>
            </a:extLst>
          </p:cNvPr>
          <p:cNvPicPr>
            <a:picLocks noChangeAspect="1"/>
          </p:cNvPicPr>
          <p:nvPr/>
        </p:nvPicPr>
        <p:blipFill rotWithShape="1">
          <a:blip r:embed="rId2"/>
          <a:srcRect l="14192" t="24193" r="35615" b="24296"/>
          <a:stretch/>
        </p:blipFill>
        <p:spPr>
          <a:xfrm>
            <a:off x="270014" y="3112957"/>
            <a:ext cx="6119446" cy="3530990"/>
          </a:xfrm>
          <a:prstGeom prst="rect">
            <a:avLst/>
          </a:prstGeom>
          <a:ln w="57150">
            <a:solidFill>
              <a:srgbClr val="7030A0"/>
            </a:solidFill>
          </a:ln>
        </p:spPr>
      </p:pic>
      <p:pic>
        <p:nvPicPr>
          <p:cNvPr id="4" name="Picture 3">
            <a:extLst>
              <a:ext uri="{FF2B5EF4-FFF2-40B4-BE49-F238E27FC236}">
                <a16:creationId xmlns:a16="http://schemas.microsoft.com/office/drawing/2014/main" id="{B11AAD4B-5555-492C-BCDF-BE77C270F81B}"/>
              </a:ext>
            </a:extLst>
          </p:cNvPr>
          <p:cNvPicPr>
            <a:picLocks noChangeAspect="1"/>
          </p:cNvPicPr>
          <p:nvPr/>
        </p:nvPicPr>
        <p:blipFill rotWithShape="1">
          <a:blip r:embed="rId3"/>
          <a:srcRect l="34615" t="24808" r="47593" b="44203"/>
          <a:stretch/>
        </p:blipFill>
        <p:spPr>
          <a:xfrm>
            <a:off x="9312813" y="464266"/>
            <a:ext cx="2169152" cy="2124221"/>
          </a:xfrm>
          <a:prstGeom prst="rect">
            <a:avLst/>
          </a:prstGeom>
          <a:ln w="57150">
            <a:solidFill>
              <a:srgbClr val="7030A0"/>
            </a:solidFill>
          </a:ln>
        </p:spPr>
      </p:pic>
      <p:pic>
        <p:nvPicPr>
          <p:cNvPr id="5" name="Picture 4">
            <a:extLst>
              <a:ext uri="{FF2B5EF4-FFF2-40B4-BE49-F238E27FC236}">
                <a16:creationId xmlns:a16="http://schemas.microsoft.com/office/drawing/2014/main" id="{BF3501BA-A63A-4D17-A534-1B077CB8CF52}"/>
              </a:ext>
            </a:extLst>
          </p:cNvPr>
          <p:cNvPicPr>
            <a:picLocks noChangeAspect="1"/>
          </p:cNvPicPr>
          <p:nvPr/>
        </p:nvPicPr>
        <p:blipFill rotWithShape="1">
          <a:blip r:embed="rId4"/>
          <a:srcRect l="56884" t="31786" r="23615" b="39892"/>
          <a:stretch/>
        </p:blipFill>
        <p:spPr>
          <a:xfrm>
            <a:off x="6736589" y="3112957"/>
            <a:ext cx="2377441" cy="1941342"/>
          </a:xfrm>
          <a:prstGeom prst="rect">
            <a:avLst/>
          </a:prstGeom>
          <a:ln w="57150">
            <a:solidFill>
              <a:srgbClr val="7030A0"/>
            </a:solidFill>
          </a:ln>
        </p:spPr>
      </p:pic>
      <p:pic>
        <p:nvPicPr>
          <p:cNvPr id="7" name="Picture 6">
            <a:extLst>
              <a:ext uri="{FF2B5EF4-FFF2-40B4-BE49-F238E27FC236}">
                <a16:creationId xmlns:a16="http://schemas.microsoft.com/office/drawing/2014/main" id="{A2677A9F-74D7-4B71-BAEE-B22178D28323}"/>
              </a:ext>
            </a:extLst>
          </p:cNvPr>
          <p:cNvPicPr>
            <a:picLocks noChangeAspect="1"/>
          </p:cNvPicPr>
          <p:nvPr/>
        </p:nvPicPr>
        <p:blipFill rotWithShape="1">
          <a:blip r:embed="rId4"/>
          <a:srcRect l="38326" t="49816" r="46789" b="25287"/>
          <a:stretch/>
        </p:blipFill>
        <p:spPr>
          <a:xfrm>
            <a:off x="270014" y="1230608"/>
            <a:ext cx="1814733" cy="1706617"/>
          </a:xfrm>
          <a:prstGeom prst="rect">
            <a:avLst/>
          </a:prstGeom>
          <a:ln w="57150">
            <a:solidFill>
              <a:srgbClr val="7030A0"/>
            </a:solidFill>
          </a:ln>
        </p:spPr>
      </p:pic>
      <p:cxnSp>
        <p:nvCxnSpPr>
          <p:cNvPr id="13" name="Straight Arrow Connector 12">
            <a:extLst>
              <a:ext uri="{FF2B5EF4-FFF2-40B4-BE49-F238E27FC236}">
                <a16:creationId xmlns:a16="http://schemas.microsoft.com/office/drawing/2014/main" id="{795BDE7D-D822-42C1-9B08-4234C922501A}"/>
              </a:ext>
            </a:extLst>
          </p:cNvPr>
          <p:cNvCxnSpPr>
            <a:cxnSpLocks/>
          </p:cNvCxnSpPr>
          <p:nvPr/>
        </p:nvCxnSpPr>
        <p:spPr>
          <a:xfrm flipH="1">
            <a:off x="2163694" y="1853140"/>
            <a:ext cx="583096" cy="318052"/>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5BC25DB-5AC1-4C85-B7AB-2A7569C19EAA}"/>
              </a:ext>
            </a:extLst>
          </p:cNvPr>
          <p:cNvCxnSpPr>
            <a:cxnSpLocks/>
            <a:stCxn id="11" idx="2"/>
          </p:cNvCxnSpPr>
          <p:nvPr/>
        </p:nvCxnSpPr>
        <p:spPr>
          <a:xfrm flipH="1">
            <a:off x="2825738" y="2636937"/>
            <a:ext cx="4032" cy="41379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928C453-B279-4863-884D-D0E9978336BC}"/>
              </a:ext>
            </a:extLst>
          </p:cNvPr>
          <p:cNvCxnSpPr>
            <a:cxnSpLocks/>
          </p:cNvCxnSpPr>
          <p:nvPr/>
        </p:nvCxnSpPr>
        <p:spPr>
          <a:xfrm flipH="1" flipV="1">
            <a:off x="10397389" y="2672273"/>
            <a:ext cx="361248" cy="337205"/>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CD912E1-2926-4213-8CDE-76EFE7F16717}"/>
              </a:ext>
            </a:extLst>
          </p:cNvPr>
          <p:cNvCxnSpPr>
            <a:cxnSpLocks/>
          </p:cNvCxnSpPr>
          <p:nvPr/>
        </p:nvCxnSpPr>
        <p:spPr>
          <a:xfrm flipV="1">
            <a:off x="7052144" y="5170460"/>
            <a:ext cx="508418" cy="680636"/>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3984100B-8DE1-4E58-83CC-13B8313081AD}"/>
              </a:ext>
            </a:extLst>
          </p:cNvPr>
          <p:cNvPicPr>
            <a:picLocks noChangeAspect="1"/>
          </p:cNvPicPr>
          <p:nvPr/>
        </p:nvPicPr>
        <p:blipFill rotWithShape="1">
          <a:blip r:embed="rId5"/>
          <a:srcRect l="61196" t="66288" r="5824" b="15152"/>
          <a:stretch/>
        </p:blipFill>
        <p:spPr>
          <a:xfrm>
            <a:off x="7900995" y="5371739"/>
            <a:ext cx="4020991" cy="1272208"/>
          </a:xfrm>
          <a:prstGeom prst="rect">
            <a:avLst/>
          </a:prstGeom>
          <a:ln w="57150">
            <a:solidFill>
              <a:srgbClr val="7030A0"/>
            </a:solidFill>
          </a:ln>
        </p:spPr>
      </p:pic>
      <p:sp>
        <p:nvSpPr>
          <p:cNvPr id="9" name="TextBox 8">
            <a:extLst>
              <a:ext uri="{FF2B5EF4-FFF2-40B4-BE49-F238E27FC236}">
                <a16:creationId xmlns:a16="http://schemas.microsoft.com/office/drawing/2014/main" id="{ADE50AB5-B99E-45B4-B34D-5431B2908402}"/>
              </a:ext>
            </a:extLst>
          </p:cNvPr>
          <p:cNvSpPr txBox="1"/>
          <p:nvPr/>
        </p:nvSpPr>
        <p:spPr>
          <a:xfrm>
            <a:off x="2271612" y="1329921"/>
            <a:ext cx="1147912" cy="523220"/>
          </a:xfrm>
          <a:prstGeom prst="rect">
            <a:avLst/>
          </a:prstGeom>
          <a:solidFill>
            <a:schemeClr val="bg1"/>
          </a:solidFill>
          <a:ln w="38100">
            <a:solidFill>
              <a:srgbClr val="7030A0"/>
            </a:solidFill>
          </a:ln>
        </p:spPr>
        <p:txBody>
          <a:bodyPr wrap="square" rtlCol="0">
            <a:spAutoFit/>
          </a:bodyPr>
          <a:lstStyle/>
          <a:p>
            <a:pPr algn="ctr"/>
            <a:r>
              <a:rPr lang="en-GB" sz="1400" b="1" dirty="0">
                <a:solidFill>
                  <a:srgbClr val="7030A0"/>
                </a:solidFill>
              </a:rPr>
              <a:t>Plasmodium Ring stage </a:t>
            </a:r>
          </a:p>
        </p:txBody>
      </p:sp>
      <p:sp>
        <p:nvSpPr>
          <p:cNvPr id="11" name="TextBox 10">
            <a:extLst>
              <a:ext uri="{FF2B5EF4-FFF2-40B4-BE49-F238E27FC236}">
                <a16:creationId xmlns:a16="http://schemas.microsoft.com/office/drawing/2014/main" id="{9CBA68D3-CF05-4735-990E-2359AC5BE2BA}"/>
              </a:ext>
            </a:extLst>
          </p:cNvPr>
          <p:cNvSpPr txBox="1"/>
          <p:nvPr/>
        </p:nvSpPr>
        <p:spPr>
          <a:xfrm>
            <a:off x="2351812" y="2329160"/>
            <a:ext cx="955915" cy="307777"/>
          </a:xfrm>
          <a:prstGeom prst="rect">
            <a:avLst/>
          </a:prstGeom>
          <a:solidFill>
            <a:schemeClr val="bg1"/>
          </a:solidFill>
          <a:ln w="38100">
            <a:solidFill>
              <a:srgbClr val="7030A0"/>
            </a:solidFill>
          </a:ln>
        </p:spPr>
        <p:txBody>
          <a:bodyPr wrap="square" rtlCol="0">
            <a:spAutoFit/>
          </a:bodyPr>
          <a:lstStyle/>
          <a:p>
            <a:pPr algn="ctr"/>
            <a:r>
              <a:rPr lang="en-GB" sz="1400" b="1" dirty="0">
                <a:solidFill>
                  <a:srgbClr val="7030A0"/>
                </a:solidFill>
              </a:rPr>
              <a:t>Mosquito</a:t>
            </a:r>
          </a:p>
        </p:txBody>
      </p:sp>
      <p:sp>
        <p:nvSpPr>
          <p:cNvPr id="18" name="TextBox 17">
            <a:extLst>
              <a:ext uri="{FF2B5EF4-FFF2-40B4-BE49-F238E27FC236}">
                <a16:creationId xmlns:a16="http://schemas.microsoft.com/office/drawing/2014/main" id="{38B55CCD-BEE0-4042-AA97-06DCBF0BC0F5}"/>
              </a:ext>
            </a:extLst>
          </p:cNvPr>
          <p:cNvSpPr txBox="1"/>
          <p:nvPr/>
        </p:nvSpPr>
        <p:spPr>
          <a:xfrm>
            <a:off x="10755347" y="2838216"/>
            <a:ext cx="1166639" cy="523220"/>
          </a:xfrm>
          <a:prstGeom prst="rect">
            <a:avLst/>
          </a:prstGeom>
          <a:solidFill>
            <a:schemeClr val="bg1"/>
          </a:solidFill>
          <a:ln w="38100">
            <a:solidFill>
              <a:srgbClr val="7030A0"/>
            </a:solidFill>
          </a:ln>
        </p:spPr>
        <p:txBody>
          <a:bodyPr wrap="square" rtlCol="0">
            <a:spAutoFit/>
          </a:bodyPr>
          <a:lstStyle/>
          <a:p>
            <a:pPr algn="ctr"/>
            <a:r>
              <a:rPr lang="en-GB" sz="1400" b="1" dirty="0">
                <a:solidFill>
                  <a:srgbClr val="7030A0"/>
                </a:solidFill>
              </a:rPr>
              <a:t>Plasmodium Merozoite</a:t>
            </a:r>
          </a:p>
        </p:txBody>
      </p:sp>
      <p:sp>
        <p:nvSpPr>
          <p:cNvPr id="19" name="TextBox 18">
            <a:extLst>
              <a:ext uri="{FF2B5EF4-FFF2-40B4-BE49-F238E27FC236}">
                <a16:creationId xmlns:a16="http://schemas.microsoft.com/office/drawing/2014/main" id="{AC21E447-AAB5-4CFF-A1EE-A052FE73D31C}"/>
              </a:ext>
            </a:extLst>
          </p:cNvPr>
          <p:cNvSpPr txBox="1"/>
          <p:nvPr/>
        </p:nvSpPr>
        <p:spPr>
          <a:xfrm>
            <a:off x="6561908" y="5831479"/>
            <a:ext cx="1166639" cy="523220"/>
          </a:xfrm>
          <a:prstGeom prst="rect">
            <a:avLst/>
          </a:prstGeom>
          <a:solidFill>
            <a:schemeClr val="bg1"/>
          </a:solidFill>
          <a:ln w="38100">
            <a:solidFill>
              <a:srgbClr val="7030A0"/>
            </a:solidFill>
          </a:ln>
        </p:spPr>
        <p:txBody>
          <a:bodyPr wrap="square" rtlCol="0">
            <a:spAutoFit/>
          </a:bodyPr>
          <a:lstStyle/>
          <a:p>
            <a:pPr algn="ctr"/>
            <a:r>
              <a:rPr lang="en-GB" sz="1400" b="1" dirty="0">
                <a:solidFill>
                  <a:srgbClr val="7030A0"/>
                </a:solidFill>
              </a:rPr>
              <a:t>Plasmodium Ookinete</a:t>
            </a:r>
          </a:p>
        </p:txBody>
      </p:sp>
      <p:pic>
        <p:nvPicPr>
          <p:cNvPr id="26" name="Picture 25">
            <a:extLst>
              <a:ext uri="{FF2B5EF4-FFF2-40B4-BE49-F238E27FC236}">
                <a16:creationId xmlns:a16="http://schemas.microsoft.com/office/drawing/2014/main" id="{7B1A47E0-66C9-4068-8712-1852A306ED38}"/>
              </a:ext>
            </a:extLst>
          </p:cNvPr>
          <p:cNvPicPr>
            <a:picLocks noChangeAspect="1"/>
          </p:cNvPicPr>
          <p:nvPr/>
        </p:nvPicPr>
        <p:blipFill rotWithShape="1">
          <a:blip r:embed="rId6"/>
          <a:srcRect l="74754" t="24722" r="10978" b="55518"/>
          <a:stretch/>
        </p:blipFill>
        <p:spPr>
          <a:xfrm>
            <a:off x="10025264" y="3738097"/>
            <a:ext cx="1739500" cy="1354457"/>
          </a:xfrm>
          <a:prstGeom prst="rect">
            <a:avLst/>
          </a:prstGeom>
          <a:ln w="57150">
            <a:solidFill>
              <a:srgbClr val="7030A0"/>
            </a:solidFill>
          </a:ln>
        </p:spPr>
      </p:pic>
      <p:cxnSp>
        <p:nvCxnSpPr>
          <p:cNvPr id="27" name="Straight Arrow Connector 26">
            <a:extLst>
              <a:ext uri="{FF2B5EF4-FFF2-40B4-BE49-F238E27FC236}">
                <a16:creationId xmlns:a16="http://schemas.microsoft.com/office/drawing/2014/main" id="{881FC1B8-F0B8-4207-9A15-12956536FB9E}"/>
              </a:ext>
            </a:extLst>
          </p:cNvPr>
          <p:cNvCxnSpPr>
            <a:cxnSpLocks/>
          </p:cNvCxnSpPr>
          <p:nvPr/>
        </p:nvCxnSpPr>
        <p:spPr>
          <a:xfrm>
            <a:off x="9519335" y="3458394"/>
            <a:ext cx="392155" cy="861815"/>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7822CB6-2DB2-4099-AB6F-E77666D049C0}"/>
              </a:ext>
            </a:extLst>
          </p:cNvPr>
          <p:cNvSpPr txBox="1"/>
          <p:nvPr/>
        </p:nvSpPr>
        <p:spPr>
          <a:xfrm>
            <a:off x="9278693" y="2935692"/>
            <a:ext cx="1166639" cy="523220"/>
          </a:xfrm>
          <a:prstGeom prst="rect">
            <a:avLst/>
          </a:prstGeom>
          <a:solidFill>
            <a:schemeClr val="bg1"/>
          </a:solidFill>
          <a:ln w="38100">
            <a:solidFill>
              <a:srgbClr val="7030A0"/>
            </a:solidFill>
          </a:ln>
        </p:spPr>
        <p:txBody>
          <a:bodyPr wrap="square" rtlCol="0">
            <a:spAutoFit/>
          </a:bodyPr>
          <a:lstStyle/>
          <a:p>
            <a:pPr algn="ctr"/>
            <a:r>
              <a:rPr lang="en-GB" sz="1400" b="1" dirty="0">
                <a:solidFill>
                  <a:srgbClr val="7030A0"/>
                </a:solidFill>
              </a:rPr>
              <a:t>Plasmodium Gametocytes</a:t>
            </a:r>
          </a:p>
        </p:txBody>
      </p:sp>
    </p:spTree>
    <p:extLst>
      <p:ext uri="{BB962C8B-B14F-4D97-AF65-F5344CB8AC3E}">
        <p14:creationId xmlns:p14="http://schemas.microsoft.com/office/powerpoint/2010/main" val="3602462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59C9D-19FB-45F4-851A-766E8B442CD5}"/>
              </a:ext>
            </a:extLst>
          </p:cNvPr>
          <p:cNvSpPr>
            <a:spLocks noGrp="1"/>
          </p:cNvSpPr>
          <p:nvPr>
            <p:ph type="title"/>
          </p:nvPr>
        </p:nvSpPr>
        <p:spPr>
          <a:xfrm>
            <a:off x="283266" y="239548"/>
            <a:ext cx="2792896" cy="840823"/>
          </a:xfrm>
          <a:ln w="38100">
            <a:solidFill>
              <a:srgbClr val="002060"/>
            </a:solidFill>
          </a:ln>
        </p:spPr>
        <p:txBody>
          <a:bodyPr/>
          <a:lstStyle/>
          <a:p>
            <a:r>
              <a:rPr lang="en-GB" b="1" dirty="0">
                <a:solidFill>
                  <a:srgbClr val="002060"/>
                </a:solidFill>
              </a:rPr>
              <a:t>Toxoplasma</a:t>
            </a:r>
          </a:p>
        </p:txBody>
      </p:sp>
      <p:pic>
        <p:nvPicPr>
          <p:cNvPr id="4" name="Picture 3">
            <a:extLst>
              <a:ext uri="{FF2B5EF4-FFF2-40B4-BE49-F238E27FC236}">
                <a16:creationId xmlns:a16="http://schemas.microsoft.com/office/drawing/2014/main" id="{E6994C03-113E-43C5-BE97-E5E6C21D6635}"/>
              </a:ext>
            </a:extLst>
          </p:cNvPr>
          <p:cNvPicPr>
            <a:picLocks noChangeAspect="1"/>
          </p:cNvPicPr>
          <p:nvPr/>
        </p:nvPicPr>
        <p:blipFill rotWithShape="1">
          <a:blip r:embed="rId2"/>
          <a:srcRect l="34674" t="36322" r="17608" b="25592"/>
          <a:stretch/>
        </p:blipFill>
        <p:spPr>
          <a:xfrm>
            <a:off x="3445561" y="439858"/>
            <a:ext cx="5817705" cy="2610678"/>
          </a:xfrm>
          <a:prstGeom prst="rect">
            <a:avLst/>
          </a:prstGeom>
          <a:ln w="57150">
            <a:solidFill>
              <a:srgbClr val="002060"/>
            </a:solidFill>
          </a:ln>
        </p:spPr>
      </p:pic>
      <p:pic>
        <p:nvPicPr>
          <p:cNvPr id="3" name="Picture 2">
            <a:extLst>
              <a:ext uri="{FF2B5EF4-FFF2-40B4-BE49-F238E27FC236}">
                <a16:creationId xmlns:a16="http://schemas.microsoft.com/office/drawing/2014/main" id="{0BC52084-242F-4C75-B024-F1065BEA38E3}"/>
              </a:ext>
            </a:extLst>
          </p:cNvPr>
          <p:cNvPicPr>
            <a:picLocks noChangeAspect="1"/>
          </p:cNvPicPr>
          <p:nvPr/>
        </p:nvPicPr>
        <p:blipFill rotWithShape="1">
          <a:blip r:embed="rId3"/>
          <a:srcRect l="24783" t="24641" r="47609" b="28878"/>
          <a:stretch/>
        </p:blipFill>
        <p:spPr>
          <a:xfrm>
            <a:off x="283266" y="3560515"/>
            <a:ext cx="3366052" cy="3186112"/>
          </a:xfrm>
          <a:prstGeom prst="rect">
            <a:avLst/>
          </a:prstGeom>
          <a:ln w="57150">
            <a:solidFill>
              <a:srgbClr val="002060"/>
            </a:solidFill>
          </a:ln>
        </p:spPr>
      </p:pic>
      <p:pic>
        <p:nvPicPr>
          <p:cNvPr id="5" name="Picture 4">
            <a:extLst>
              <a:ext uri="{FF2B5EF4-FFF2-40B4-BE49-F238E27FC236}">
                <a16:creationId xmlns:a16="http://schemas.microsoft.com/office/drawing/2014/main" id="{FD419689-FA37-41D1-B1CA-CEBE6A72290D}"/>
              </a:ext>
            </a:extLst>
          </p:cNvPr>
          <p:cNvPicPr>
            <a:picLocks noChangeAspect="1"/>
          </p:cNvPicPr>
          <p:nvPr/>
        </p:nvPicPr>
        <p:blipFill rotWithShape="1">
          <a:blip r:embed="rId4"/>
          <a:srcRect l="64891" t="26655" r="12609" b="41059"/>
          <a:stretch/>
        </p:blipFill>
        <p:spPr>
          <a:xfrm>
            <a:off x="4262232" y="4047014"/>
            <a:ext cx="2743200" cy="2213113"/>
          </a:xfrm>
          <a:prstGeom prst="rect">
            <a:avLst/>
          </a:prstGeom>
          <a:ln w="57150">
            <a:solidFill>
              <a:srgbClr val="002060"/>
            </a:solidFill>
          </a:ln>
        </p:spPr>
      </p:pic>
      <p:sp>
        <p:nvSpPr>
          <p:cNvPr id="6" name="TextBox 5">
            <a:extLst>
              <a:ext uri="{FF2B5EF4-FFF2-40B4-BE49-F238E27FC236}">
                <a16:creationId xmlns:a16="http://schemas.microsoft.com/office/drawing/2014/main" id="{F95778C6-B582-47B0-8D17-77A6784FAD44}"/>
              </a:ext>
            </a:extLst>
          </p:cNvPr>
          <p:cNvSpPr txBox="1"/>
          <p:nvPr/>
        </p:nvSpPr>
        <p:spPr>
          <a:xfrm>
            <a:off x="283266" y="1266160"/>
            <a:ext cx="2968488" cy="2031325"/>
          </a:xfrm>
          <a:prstGeom prst="rect">
            <a:avLst/>
          </a:prstGeom>
          <a:solidFill>
            <a:schemeClr val="bg1"/>
          </a:solidFill>
          <a:ln w="38100">
            <a:solidFill>
              <a:srgbClr val="002060"/>
            </a:solidFill>
          </a:ln>
        </p:spPr>
        <p:txBody>
          <a:bodyPr wrap="square" rtlCol="0">
            <a:spAutoFit/>
          </a:bodyPr>
          <a:lstStyle/>
          <a:p>
            <a:r>
              <a:rPr lang="en-GB" sz="1400" b="1" dirty="0">
                <a:solidFill>
                  <a:srgbClr val="002060"/>
                </a:solidFill>
              </a:rPr>
              <a:t>Toxoplasma gondii is a parasite that is thought to infect around 30% of the human population. Most of us will never even know we are infected. In individuals with weakened immune systems Toxoplasma can become a killer. The parasite can also cause problems to the unborn child if the parasite infects a pregnant woman.</a:t>
            </a:r>
          </a:p>
        </p:txBody>
      </p:sp>
      <p:sp>
        <p:nvSpPr>
          <p:cNvPr id="7" name="TextBox 6">
            <a:extLst>
              <a:ext uri="{FF2B5EF4-FFF2-40B4-BE49-F238E27FC236}">
                <a16:creationId xmlns:a16="http://schemas.microsoft.com/office/drawing/2014/main" id="{B4A9F7FD-09FC-4582-ACF9-4A52A3D2E97E}"/>
              </a:ext>
            </a:extLst>
          </p:cNvPr>
          <p:cNvSpPr txBox="1"/>
          <p:nvPr/>
        </p:nvSpPr>
        <p:spPr>
          <a:xfrm>
            <a:off x="9507224" y="297809"/>
            <a:ext cx="2360093" cy="3108543"/>
          </a:xfrm>
          <a:prstGeom prst="rect">
            <a:avLst/>
          </a:prstGeom>
          <a:solidFill>
            <a:schemeClr val="bg1"/>
          </a:solidFill>
          <a:ln w="38100">
            <a:solidFill>
              <a:srgbClr val="002060"/>
            </a:solidFill>
          </a:ln>
        </p:spPr>
        <p:txBody>
          <a:bodyPr wrap="square" rtlCol="0">
            <a:spAutoFit/>
          </a:bodyPr>
          <a:lstStyle/>
          <a:p>
            <a:r>
              <a:rPr lang="en-GB" sz="1400" b="1" dirty="0">
                <a:solidFill>
                  <a:srgbClr val="002060"/>
                </a:solidFill>
              </a:rPr>
              <a:t>Toxoplasma is spread from mice to cats but can be passed to humans by ingesting contaminated cat poo by accident (so wash your hands after changing cat litter trays and or contact with soil) or eating undercooked meat that contains Toxoplasma cysts. The parasite is very adaptable and can infect most mammals including lions, zebras and giraffes. </a:t>
            </a:r>
          </a:p>
        </p:txBody>
      </p:sp>
      <p:pic>
        <p:nvPicPr>
          <p:cNvPr id="8" name="Picture 7">
            <a:extLst>
              <a:ext uri="{FF2B5EF4-FFF2-40B4-BE49-F238E27FC236}">
                <a16:creationId xmlns:a16="http://schemas.microsoft.com/office/drawing/2014/main" id="{FCBB13D8-B088-46FE-A665-8CBBF59FFAE3}"/>
              </a:ext>
            </a:extLst>
          </p:cNvPr>
          <p:cNvPicPr>
            <a:picLocks noChangeAspect="1"/>
          </p:cNvPicPr>
          <p:nvPr/>
        </p:nvPicPr>
        <p:blipFill rotWithShape="1">
          <a:blip r:embed="rId5"/>
          <a:srcRect l="33913" t="21436" r="40761" b="40984"/>
          <a:stretch/>
        </p:blipFill>
        <p:spPr>
          <a:xfrm>
            <a:off x="8779560" y="3709083"/>
            <a:ext cx="3087757" cy="2576023"/>
          </a:xfrm>
          <a:prstGeom prst="rect">
            <a:avLst/>
          </a:prstGeom>
          <a:ln w="57150">
            <a:solidFill>
              <a:srgbClr val="002060"/>
            </a:solidFill>
          </a:ln>
        </p:spPr>
      </p:pic>
      <p:sp>
        <p:nvSpPr>
          <p:cNvPr id="9" name="Arrow: Curved Up 8">
            <a:extLst>
              <a:ext uri="{FF2B5EF4-FFF2-40B4-BE49-F238E27FC236}">
                <a16:creationId xmlns:a16="http://schemas.microsoft.com/office/drawing/2014/main" id="{BEAF92EB-D5DE-4388-B6DB-D009D9244696}"/>
              </a:ext>
            </a:extLst>
          </p:cNvPr>
          <p:cNvSpPr/>
          <p:nvPr/>
        </p:nvSpPr>
        <p:spPr>
          <a:xfrm rot="10800000">
            <a:off x="6420676" y="3190909"/>
            <a:ext cx="2743200" cy="96807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Arrow: Curved Up 9">
            <a:extLst>
              <a:ext uri="{FF2B5EF4-FFF2-40B4-BE49-F238E27FC236}">
                <a16:creationId xmlns:a16="http://schemas.microsoft.com/office/drawing/2014/main" id="{1D2EF5D9-D3A5-495D-A0D7-A8F8DFE94D40}"/>
              </a:ext>
            </a:extLst>
          </p:cNvPr>
          <p:cNvSpPr/>
          <p:nvPr/>
        </p:nvSpPr>
        <p:spPr>
          <a:xfrm>
            <a:off x="6520066" y="5845700"/>
            <a:ext cx="2743200" cy="96807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TextBox 10">
            <a:extLst>
              <a:ext uri="{FF2B5EF4-FFF2-40B4-BE49-F238E27FC236}">
                <a16:creationId xmlns:a16="http://schemas.microsoft.com/office/drawing/2014/main" id="{71C2A756-C526-41AA-A6BE-E39B98905600}"/>
              </a:ext>
            </a:extLst>
          </p:cNvPr>
          <p:cNvSpPr txBox="1"/>
          <p:nvPr/>
        </p:nvSpPr>
        <p:spPr>
          <a:xfrm>
            <a:off x="7214146" y="3618040"/>
            <a:ext cx="1355040" cy="307777"/>
          </a:xfrm>
          <a:prstGeom prst="rect">
            <a:avLst/>
          </a:prstGeom>
          <a:solidFill>
            <a:schemeClr val="bg1"/>
          </a:solidFill>
          <a:ln w="38100">
            <a:solidFill>
              <a:srgbClr val="002060"/>
            </a:solidFill>
          </a:ln>
        </p:spPr>
        <p:txBody>
          <a:bodyPr wrap="square" rtlCol="0">
            <a:spAutoFit/>
          </a:bodyPr>
          <a:lstStyle/>
          <a:p>
            <a:r>
              <a:rPr lang="en-GB" sz="1400" b="1" dirty="0">
                <a:solidFill>
                  <a:srgbClr val="002060"/>
                </a:solidFill>
              </a:rPr>
              <a:t>Cat eats mouse</a:t>
            </a:r>
          </a:p>
        </p:txBody>
      </p:sp>
      <p:sp>
        <p:nvSpPr>
          <p:cNvPr id="12" name="TextBox 11">
            <a:extLst>
              <a:ext uri="{FF2B5EF4-FFF2-40B4-BE49-F238E27FC236}">
                <a16:creationId xmlns:a16="http://schemas.microsoft.com/office/drawing/2014/main" id="{7E9ED451-144B-4480-8724-54824387D1A1}"/>
              </a:ext>
            </a:extLst>
          </p:cNvPr>
          <p:cNvSpPr txBox="1"/>
          <p:nvPr/>
        </p:nvSpPr>
        <p:spPr>
          <a:xfrm>
            <a:off x="7226566" y="6019732"/>
            <a:ext cx="1342620" cy="523220"/>
          </a:xfrm>
          <a:prstGeom prst="rect">
            <a:avLst/>
          </a:prstGeom>
          <a:solidFill>
            <a:schemeClr val="bg1"/>
          </a:solidFill>
          <a:ln w="38100">
            <a:solidFill>
              <a:srgbClr val="002060"/>
            </a:solidFill>
          </a:ln>
        </p:spPr>
        <p:txBody>
          <a:bodyPr wrap="square" rtlCol="0">
            <a:spAutoFit/>
          </a:bodyPr>
          <a:lstStyle/>
          <a:p>
            <a:r>
              <a:rPr lang="en-GB" sz="1400" b="1" dirty="0">
                <a:solidFill>
                  <a:srgbClr val="002060"/>
                </a:solidFill>
              </a:rPr>
              <a:t>Mouse ingests cat poo</a:t>
            </a:r>
          </a:p>
        </p:txBody>
      </p:sp>
      <p:sp>
        <p:nvSpPr>
          <p:cNvPr id="13" name="TextBox 12">
            <a:extLst>
              <a:ext uri="{FF2B5EF4-FFF2-40B4-BE49-F238E27FC236}">
                <a16:creationId xmlns:a16="http://schemas.microsoft.com/office/drawing/2014/main" id="{75A48A9E-F3A8-41CB-9BDF-67D3E9AC5FD9}"/>
              </a:ext>
            </a:extLst>
          </p:cNvPr>
          <p:cNvSpPr txBox="1"/>
          <p:nvPr/>
        </p:nvSpPr>
        <p:spPr>
          <a:xfrm>
            <a:off x="7226566" y="4099849"/>
            <a:ext cx="1355040" cy="738664"/>
          </a:xfrm>
          <a:prstGeom prst="rect">
            <a:avLst/>
          </a:prstGeom>
          <a:solidFill>
            <a:schemeClr val="bg1"/>
          </a:solidFill>
          <a:ln w="38100">
            <a:solidFill>
              <a:srgbClr val="002060"/>
            </a:solidFill>
          </a:ln>
        </p:spPr>
        <p:txBody>
          <a:bodyPr wrap="square" rtlCol="0">
            <a:spAutoFit/>
          </a:bodyPr>
          <a:lstStyle/>
          <a:p>
            <a:pPr algn="ctr"/>
            <a:r>
              <a:rPr lang="en-GB" sz="1400" b="1" dirty="0">
                <a:solidFill>
                  <a:srgbClr val="002060"/>
                </a:solidFill>
              </a:rPr>
              <a:t>Toxoplasma:</a:t>
            </a:r>
          </a:p>
          <a:p>
            <a:pPr algn="ctr"/>
            <a:r>
              <a:rPr lang="en-GB" sz="1400" b="1" dirty="0">
                <a:solidFill>
                  <a:srgbClr val="002060"/>
                </a:solidFill>
              </a:rPr>
              <a:t> A game of cat and mouse</a:t>
            </a:r>
          </a:p>
        </p:txBody>
      </p:sp>
      <p:pic>
        <p:nvPicPr>
          <p:cNvPr id="14" name="Picture 13">
            <a:extLst>
              <a:ext uri="{FF2B5EF4-FFF2-40B4-BE49-F238E27FC236}">
                <a16:creationId xmlns:a16="http://schemas.microsoft.com/office/drawing/2014/main" id="{7A6F71AB-DBF7-4B62-A700-C91AF81507E9}"/>
              </a:ext>
            </a:extLst>
          </p:cNvPr>
          <p:cNvPicPr>
            <a:picLocks noChangeAspect="1"/>
          </p:cNvPicPr>
          <p:nvPr/>
        </p:nvPicPr>
        <p:blipFill rotWithShape="1">
          <a:blip r:embed="rId6"/>
          <a:srcRect l="65870" t="33973" r="22500" b="54592"/>
          <a:stretch/>
        </p:blipFill>
        <p:spPr>
          <a:xfrm>
            <a:off x="7195094" y="5012545"/>
            <a:ext cx="1417983" cy="783811"/>
          </a:xfrm>
          <a:prstGeom prst="rect">
            <a:avLst/>
          </a:prstGeom>
          <a:ln w="57150">
            <a:solidFill>
              <a:srgbClr val="002060"/>
            </a:solidFill>
          </a:ln>
        </p:spPr>
      </p:pic>
    </p:spTree>
    <p:extLst>
      <p:ext uri="{BB962C8B-B14F-4D97-AF65-F5344CB8AC3E}">
        <p14:creationId xmlns:p14="http://schemas.microsoft.com/office/powerpoint/2010/main" val="917096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3F5DFA-FF28-4C0A-8502-CBA05109D277}"/>
              </a:ext>
            </a:extLst>
          </p:cNvPr>
          <p:cNvSpPr txBox="1">
            <a:spLocks/>
          </p:cNvSpPr>
          <p:nvPr/>
        </p:nvSpPr>
        <p:spPr>
          <a:xfrm>
            <a:off x="243510" y="214053"/>
            <a:ext cx="2792896" cy="840823"/>
          </a:xfrm>
          <a:prstGeom prst="rect">
            <a:avLst/>
          </a:prstGeom>
          <a:ln w="38100">
            <a:solidFill>
              <a:srgbClr val="00B050"/>
            </a:solidFill>
          </a:ln>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rgbClr val="00B050"/>
                </a:solidFill>
              </a:rPr>
              <a:t>Trypanosoma</a:t>
            </a:r>
          </a:p>
        </p:txBody>
      </p:sp>
      <p:pic>
        <p:nvPicPr>
          <p:cNvPr id="7" name="Picture 6">
            <a:extLst>
              <a:ext uri="{FF2B5EF4-FFF2-40B4-BE49-F238E27FC236}">
                <a16:creationId xmlns:a16="http://schemas.microsoft.com/office/drawing/2014/main" id="{9AD1C96F-CADA-4295-A081-3990BF76AF98}"/>
              </a:ext>
            </a:extLst>
          </p:cNvPr>
          <p:cNvPicPr>
            <a:picLocks noChangeAspect="1"/>
          </p:cNvPicPr>
          <p:nvPr/>
        </p:nvPicPr>
        <p:blipFill rotWithShape="1">
          <a:blip r:embed="rId2"/>
          <a:srcRect l="12174" t="20082" r="50000" b="13606"/>
          <a:stretch/>
        </p:blipFill>
        <p:spPr>
          <a:xfrm>
            <a:off x="4839532" y="3271065"/>
            <a:ext cx="3242642" cy="3196052"/>
          </a:xfrm>
          <a:prstGeom prst="rect">
            <a:avLst/>
          </a:prstGeom>
          <a:ln w="57150" cap="sq">
            <a:solidFill>
              <a:srgbClr val="00B050"/>
            </a:solidFill>
            <a:miter lim="800000"/>
          </a:ln>
          <a:effectLst>
            <a:outerShdw blurRad="57150" dist="50800" dir="2700000" algn="tl" rotWithShape="0">
              <a:srgbClr val="000000">
                <a:alpha val="40000"/>
              </a:srgbClr>
            </a:outerShdw>
          </a:effectLst>
        </p:spPr>
      </p:pic>
      <p:pic>
        <p:nvPicPr>
          <p:cNvPr id="8" name="Picture 7">
            <a:extLst>
              <a:ext uri="{FF2B5EF4-FFF2-40B4-BE49-F238E27FC236}">
                <a16:creationId xmlns:a16="http://schemas.microsoft.com/office/drawing/2014/main" id="{79A95A46-07BE-42C3-BAD2-CBF88C9A2F46}"/>
              </a:ext>
            </a:extLst>
          </p:cNvPr>
          <p:cNvPicPr>
            <a:picLocks noChangeAspect="1"/>
          </p:cNvPicPr>
          <p:nvPr/>
        </p:nvPicPr>
        <p:blipFill rotWithShape="1">
          <a:blip r:embed="rId3"/>
          <a:srcRect l="12645" t="23362" r="52310" b="15200"/>
          <a:stretch/>
        </p:blipFill>
        <p:spPr>
          <a:xfrm>
            <a:off x="8601174" y="3271065"/>
            <a:ext cx="3242642" cy="3196052"/>
          </a:xfrm>
          <a:prstGeom prst="rect">
            <a:avLst/>
          </a:prstGeom>
          <a:ln w="57150" cap="sq">
            <a:solidFill>
              <a:srgbClr val="00B050"/>
            </a:solidFill>
            <a:miter lim="800000"/>
          </a:ln>
          <a:effectLst>
            <a:outerShdw blurRad="57150" dist="50800" dir="2700000" algn="tl" rotWithShape="0">
              <a:srgbClr val="000000">
                <a:alpha val="40000"/>
              </a:srgbClr>
            </a:outerShdw>
          </a:effectLst>
        </p:spPr>
      </p:pic>
      <p:sp>
        <p:nvSpPr>
          <p:cNvPr id="9" name="TextBox 8">
            <a:extLst>
              <a:ext uri="{FF2B5EF4-FFF2-40B4-BE49-F238E27FC236}">
                <a16:creationId xmlns:a16="http://schemas.microsoft.com/office/drawing/2014/main" id="{A6DB219F-F095-4050-86D9-F13E60199868}"/>
              </a:ext>
            </a:extLst>
          </p:cNvPr>
          <p:cNvSpPr txBox="1"/>
          <p:nvPr/>
        </p:nvSpPr>
        <p:spPr>
          <a:xfrm>
            <a:off x="243510" y="3104517"/>
            <a:ext cx="4156534" cy="3539430"/>
          </a:xfrm>
          <a:prstGeom prst="rect">
            <a:avLst/>
          </a:prstGeom>
          <a:noFill/>
          <a:ln w="28575">
            <a:solidFill>
              <a:srgbClr val="00B050"/>
            </a:solidFill>
          </a:ln>
        </p:spPr>
        <p:txBody>
          <a:bodyPr wrap="square" rtlCol="0">
            <a:spAutoFit/>
          </a:bodyPr>
          <a:lstStyle/>
          <a:p>
            <a:r>
              <a:rPr lang="en-GB" sz="1400" b="1" dirty="0">
                <a:solidFill>
                  <a:srgbClr val="00B050"/>
                </a:solidFill>
              </a:rPr>
              <a:t>Trypanosomes are single cell microscopic parasites. In sub-Saharan Africa they cause a deadly disease in humans called Sleeping Sickness also known as Human African Trypanosomiasis. The species that causes this disease is Trypanosoma brucei and it is transmitted to humans through the bite of an infected tsetse fly. Trypanosomes can also cause disease in cattle and other animals. In South America, Trypanosoma </a:t>
            </a:r>
            <a:r>
              <a:rPr lang="en-GB" sz="1400" b="1" dirty="0" err="1">
                <a:solidFill>
                  <a:srgbClr val="00B050"/>
                </a:solidFill>
              </a:rPr>
              <a:t>cruzi</a:t>
            </a:r>
            <a:r>
              <a:rPr lang="en-GB" sz="1400" b="1" dirty="0">
                <a:solidFill>
                  <a:srgbClr val="00B050"/>
                </a:solidFill>
              </a:rPr>
              <a:t> causes Chagas Disease in humans which can cause heart failure many years after the parasite infects you. Trypanosoma </a:t>
            </a:r>
            <a:r>
              <a:rPr lang="en-GB" sz="1400" b="1" dirty="0" err="1">
                <a:solidFill>
                  <a:srgbClr val="00B050"/>
                </a:solidFill>
              </a:rPr>
              <a:t>cruzi</a:t>
            </a:r>
            <a:r>
              <a:rPr lang="en-GB" sz="1400" b="1" dirty="0">
                <a:solidFill>
                  <a:srgbClr val="00B050"/>
                </a:solidFill>
              </a:rPr>
              <a:t> is transmitted through the faeces of a triatomine bug, otherwise known as the kissing bug. The tale of the kissing bug is not very romantic however, because after they bite you, you itch the bite site and rub bug poop into the bite wound which may contain deadly parasites.</a:t>
            </a:r>
          </a:p>
        </p:txBody>
      </p:sp>
      <p:pic>
        <p:nvPicPr>
          <p:cNvPr id="10" name="Picture 9">
            <a:extLst>
              <a:ext uri="{FF2B5EF4-FFF2-40B4-BE49-F238E27FC236}">
                <a16:creationId xmlns:a16="http://schemas.microsoft.com/office/drawing/2014/main" id="{A7382297-111A-4E3E-9B5C-4360F9AA9E67}"/>
              </a:ext>
            </a:extLst>
          </p:cNvPr>
          <p:cNvPicPr>
            <a:picLocks noChangeAspect="1"/>
          </p:cNvPicPr>
          <p:nvPr/>
        </p:nvPicPr>
        <p:blipFill rotWithShape="1">
          <a:blip r:embed="rId4"/>
          <a:srcRect l="9896" t="56670" r="35104" b="23992"/>
          <a:stretch/>
        </p:blipFill>
        <p:spPr>
          <a:xfrm>
            <a:off x="243510" y="1416915"/>
            <a:ext cx="6705600" cy="1325563"/>
          </a:xfrm>
          <a:prstGeom prst="rect">
            <a:avLst/>
          </a:prstGeom>
          <a:solidFill>
            <a:srgbClr val="FFFFFF">
              <a:shade val="85000"/>
            </a:srgbClr>
          </a:solidFill>
          <a:ln w="57150" cap="sq">
            <a:solidFill>
              <a:srgbClr val="00B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EDC534F9-1D2E-4E56-A232-075BF2ED658F}"/>
              </a:ext>
            </a:extLst>
          </p:cNvPr>
          <p:cNvPicPr>
            <a:picLocks noChangeAspect="1"/>
          </p:cNvPicPr>
          <p:nvPr/>
        </p:nvPicPr>
        <p:blipFill rotWithShape="1">
          <a:blip r:embed="rId5"/>
          <a:srcRect l="29271" t="36105" r="48125" b="47591"/>
          <a:stretch/>
        </p:blipFill>
        <p:spPr>
          <a:xfrm>
            <a:off x="5491492" y="346846"/>
            <a:ext cx="1986970" cy="805776"/>
          </a:xfrm>
          <a:prstGeom prst="rect">
            <a:avLst/>
          </a:prstGeom>
          <a:ln w="57150">
            <a:solidFill>
              <a:srgbClr val="00B050"/>
            </a:solidFill>
          </a:ln>
        </p:spPr>
      </p:pic>
      <p:sp>
        <p:nvSpPr>
          <p:cNvPr id="12" name="TextBox 11">
            <a:extLst>
              <a:ext uri="{FF2B5EF4-FFF2-40B4-BE49-F238E27FC236}">
                <a16:creationId xmlns:a16="http://schemas.microsoft.com/office/drawing/2014/main" id="{7D667C1E-C9D0-4FA7-9C7A-1477F209FFA1}"/>
              </a:ext>
            </a:extLst>
          </p:cNvPr>
          <p:cNvSpPr txBox="1"/>
          <p:nvPr/>
        </p:nvSpPr>
        <p:spPr>
          <a:xfrm>
            <a:off x="7236874" y="1416915"/>
            <a:ext cx="4711616" cy="1600438"/>
          </a:xfrm>
          <a:prstGeom prst="rect">
            <a:avLst/>
          </a:prstGeom>
          <a:noFill/>
          <a:ln w="28575">
            <a:solidFill>
              <a:srgbClr val="00B050"/>
            </a:solidFill>
          </a:ln>
        </p:spPr>
        <p:txBody>
          <a:bodyPr wrap="square" rtlCol="0">
            <a:spAutoFit/>
          </a:bodyPr>
          <a:lstStyle/>
          <a:p>
            <a:r>
              <a:rPr lang="en-GB" sz="1400" b="1" dirty="0">
                <a:solidFill>
                  <a:srgbClr val="00B050"/>
                </a:solidFill>
              </a:rPr>
              <a:t>Trypanosomes can undergo a process where they can switch their disguise so they become unrecognisable to our immune system. By the time our immune system realise the invader has changed form the parasite has already taken on another outfit. This process of outfit disguise switching is called antigenic variation. Plasmodium and Leishmania can also use this process to help escape our immune cell police.</a:t>
            </a:r>
          </a:p>
        </p:txBody>
      </p:sp>
      <p:pic>
        <p:nvPicPr>
          <p:cNvPr id="13" name="Picture 12">
            <a:extLst>
              <a:ext uri="{FF2B5EF4-FFF2-40B4-BE49-F238E27FC236}">
                <a16:creationId xmlns:a16="http://schemas.microsoft.com/office/drawing/2014/main" id="{32B2CA33-B009-4D35-B9B1-D139903B44FD}"/>
              </a:ext>
            </a:extLst>
          </p:cNvPr>
          <p:cNvPicPr>
            <a:picLocks noChangeAspect="1"/>
          </p:cNvPicPr>
          <p:nvPr/>
        </p:nvPicPr>
        <p:blipFill rotWithShape="1">
          <a:blip r:embed="rId5"/>
          <a:srcRect l="29271" t="36105" r="48125" b="47591"/>
          <a:stretch/>
        </p:blipFill>
        <p:spPr>
          <a:xfrm rot="10800000">
            <a:off x="3262452" y="346846"/>
            <a:ext cx="1986970" cy="805776"/>
          </a:xfrm>
          <a:prstGeom prst="rect">
            <a:avLst/>
          </a:prstGeom>
          <a:ln w="57150">
            <a:solidFill>
              <a:srgbClr val="00B050"/>
            </a:solidFill>
          </a:ln>
        </p:spPr>
      </p:pic>
      <p:pic>
        <p:nvPicPr>
          <p:cNvPr id="17" name="Picture 16">
            <a:extLst>
              <a:ext uri="{FF2B5EF4-FFF2-40B4-BE49-F238E27FC236}">
                <a16:creationId xmlns:a16="http://schemas.microsoft.com/office/drawing/2014/main" id="{08320660-1ECB-4648-B702-31B92E3E4B0F}"/>
              </a:ext>
            </a:extLst>
          </p:cNvPr>
          <p:cNvPicPr>
            <a:picLocks noChangeAspect="1"/>
          </p:cNvPicPr>
          <p:nvPr/>
        </p:nvPicPr>
        <p:blipFill>
          <a:blip r:embed="rId6"/>
          <a:stretch>
            <a:fillRect/>
          </a:stretch>
        </p:blipFill>
        <p:spPr>
          <a:xfrm>
            <a:off x="7861757" y="282252"/>
            <a:ext cx="1205879" cy="942209"/>
          </a:xfrm>
          <a:prstGeom prst="rect">
            <a:avLst/>
          </a:prstGeom>
          <a:ln w="38100">
            <a:solidFill>
              <a:srgbClr val="00B050"/>
            </a:solidFill>
          </a:ln>
        </p:spPr>
      </p:pic>
      <p:sp>
        <p:nvSpPr>
          <p:cNvPr id="18" name="TextBox 17">
            <a:extLst>
              <a:ext uri="{FF2B5EF4-FFF2-40B4-BE49-F238E27FC236}">
                <a16:creationId xmlns:a16="http://schemas.microsoft.com/office/drawing/2014/main" id="{7329C732-05B1-4C2E-A0A6-291B52B90DD3}"/>
              </a:ext>
            </a:extLst>
          </p:cNvPr>
          <p:cNvSpPr txBox="1"/>
          <p:nvPr/>
        </p:nvSpPr>
        <p:spPr>
          <a:xfrm>
            <a:off x="9311146" y="269105"/>
            <a:ext cx="2637344" cy="1015663"/>
          </a:xfrm>
          <a:prstGeom prst="rect">
            <a:avLst/>
          </a:prstGeom>
          <a:noFill/>
          <a:ln w="28575">
            <a:solidFill>
              <a:srgbClr val="00B050"/>
            </a:solidFill>
          </a:ln>
        </p:spPr>
        <p:txBody>
          <a:bodyPr wrap="square" rtlCol="0">
            <a:spAutoFit/>
          </a:bodyPr>
          <a:lstStyle/>
          <a:p>
            <a:r>
              <a:rPr lang="en-GB" sz="1200" b="1" dirty="0">
                <a:solidFill>
                  <a:srgbClr val="00B050"/>
                </a:solidFill>
              </a:rPr>
              <a:t>Meet Henry the Science Penguin who is on a mission to simplify science, make science more inclusive , and inspire the next generation. Follow him on twitter @</a:t>
            </a:r>
            <a:r>
              <a:rPr lang="en-GB" sz="1200" b="1" dirty="0" err="1">
                <a:solidFill>
                  <a:srgbClr val="00B050"/>
                </a:solidFill>
              </a:rPr>
              <a:t>henry_science</a:t>
            </a:r>
            <a:r>
              <a:rPr lang="en-GB" sz="1200" b="1" dirty="0">
                <a:solidFill>
                  <a:srgbClr val="00B050"/>
                </a:solidFill>
              </a:rPr>
              <a:t> </a:t>
            </a:r>
          </a:p>
        </p:txBody>
      </p:sp>
    </p:spTree>
    <p:extLst>
      <p:ext uri="{BB962C8B-B14F-4D97-AF65-F5344CB8AC3E}">
        <p14:creationId xmlns:p14="http://schemas.microsoft.com/office/powerpoint/2010/main" val="560189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F060E9-D186-42A2-83C2-B0DCBFDB98B2}"/>
              </a:ext>
            </a:extLst>
          </p:cNvPr>
          <p:cNvPicPr>
            <a:picLocks noChangeAspect="1"/>
          </p:cNvPicPr>
          <p:nvPr/>
        </p:nvPicPr>
        <p:blipFill rotWithShape="1">
          <a:blip r:embed="rId2"/>
          <a:srcRect l="25937" t="27767" r="22812" b="44442"/>
          <a:stretch/>
        </p:blipFill>
        <p:spPr>
          <a:xfrm>
            <a:off x="5386136" y="1053598"/>
            <a:ext cx="6248400" cy="1905000"/>
          </a:xfrm>
          <a:prstGeom prst="rect">
            <a:avLst/>
          </a:prstGeom>
          <a:ln w="57150">
            <a:solidFill>
              <a:srgbClr val="00B050"/>
            </a:solidFill>
          </a:ln>
        </p:spPr>
      </p:pic>
      <p:sp>
        <p:nvSpPr>
          <p:cNvPr id="9" name="TextBox 8">
            <a:extLst>
              <a:ext uri="{FF2B5EF4-FFF2-40B4-BE49-F238E27FC236}">
                <a16:creationId xmlns:a16="http://schemas.microsoft.com/office/drawing/2014/main" id="{4F21FCC4-0E61-4D36-B5F7-C5F4CD34CACF}"/>
              </a:ext>
            </a:extLst>
          </p:cNvPr>
          <p:cNvSpPr txBox="1"/>
          <p:nvPr/>
        </p:nvSpPr>
        <p:spPr>
          <a:xfrm>
            <a:off x="380993" y="494942"/>
            <a:ext cx="4401296" cy="2031325"/>
          </a:xfrm>
          <a:prstGeom prst="rect">
            <a:avLst/>
          </a:prstGeom>
          <a:noFill/>
          <a:ln w="38100">
            <a:solidFill>
              <a:srgbClr val="00B050"/>
            </a:solidFill>
          </a:ln>
        </p:spPr>
        <p:txBody>
          <a:bodyPr wrap="square" rtlCol="0">
            <a:spAutoFit/>
          </a:bodyPr>
          <a:lstStyle/>
          <a:p>
            <a:r>
              <a:rPr lang="en-GB" sz="1400" b="1" dirty="0">
                <a:solidFill>
                  <a:srgbClr val="00B050"/>
                </a:solidFill>
              </a:rPr>
              <a:t>The drugs to treat trypanosomiasis are not very nice because they are highly toxic. Trypanosomes have also become resistant to some of the drugs so they no longer work. Since trypanosomiasis is usually deadly without drugs, it is important that new and safer drugs are discovered to treat trypanosome diseases. At the WCIP, scientists are learning more about trypanosome biology and are involved in drug discovery programmes testing new drugs to help find new cures to fight this disease.</a:t>
            </a:r>
          </a:p>
        </p:txBody>
      </p:sp>
      <p:pic>
        <p:nvPicPr>
          <p:cNvPr id="10" name="Picture 9">
            <a:extLst>
              <a:ext uri="{FF2B5EF4-FFF2-40B4-BE49-F238E27FC236}">
                <a16:creationId xmlns:a16="http://schemas.microsoft.com/office/drawing/2014/main" id="{39E21F2C-E1AE-41D2-A750-53A864111678}"/>
              </a:ext>
            </a:extLst>
          </p:cNvPr>
          <p:cNvPicPr>
            <a:picLocks noChangeAspect="1"/>
          </p:cNvPicPr>
          <p:nvPr/>
        </p:nvPicPr>
        <p:blipFill rotWithShape="1">
          <a:blip r:embed="rId3"/>
          <a:srcRect l="34456" t="31876" r="35435" b="13025"/>
          <a:stretch/>
        </p:blipFill>
        <p:spPr>
          <a:xfrm>
            <a:off x="507588" y="2745265"/>
            <a:ext cx="3670853" cy="3776869"/>
          </a:xfrm>
          <a:prstGeom prst="rect">
            <a:avLst/>
          </a:prstGeom>
          <a:ln w="57150">
            <a:solidFill>
              <a:srgbClr val="00B050"/>
            </a:solidFill>
          </a:ln>
        </p:spPr>
      </p:pic>
      <p:pic>
        <p:nvPicPr>
          <p:cNvPr id="2" name="Picture 1">
            <a:extLst>
              <a:ext uri="{FF2B5EF4-FFF2-40B4-BE49-F238E27FC236}">
                <a16:creationId xmlns:a16="http://schemas.microsoft.com/office/drawing/2014/main" id="{D740F443-769B-4A13-ABEC-283339999ADE}"/>
              </a:ext>
            </a:extLst>
          </p:cNvPr>
          <p:cNvPicPr>
            <a:picLocks noChangeAspect="1"/>
          </p:cNvPicPr>
          <p:nvPr/>
        </p:nvPicPr>
        <p:blipFill rotWithShape="1">
          <a:blip r:embed="rId4"/>
          <a:srcRect l="13027" t="48187" r="28683" b="19036"/>
          <a:stretch/>
        </p:blipFill>
        <p:spPr>
          <a:xfrm>
            <a:off x="4742193" y="4317486"/>
            <a:ext cx="7106653" cy="2246769"/>
          </a:xfrm>
          <a:prstGeom prst="rect">
            <a:avLst/>
          </a:prstGeom>
          <a:ln w="57150">
            <a:solidFill>
              <a:srgbClr val="00B050"/>
            </a:solidFill>
          </a:ln>
        </p:spPr>
      </p:pic>
      <p:sp>
        <p:nvSpPr>
          <p:cNvPr id="8" name="TextBox 7">
            <a:extLst>
              <a:ext uri="{FF2B5EF4-FFF2-40B4-BE49-F238E27FC236}">
                <a16:creationId xmlns:a16="http://schemas.microsoft.com/office/drawing/2014/main" id="{A4B6BFDB-1A9E-4FEA-A91F-71479AAA9CA5}"/>
              </a:ext>
            </a:extLst>
          </p:cNvPr>
          <p:cNvSpPr txBox="1"/>
          <p:nvPr/>
        </p:nvSpPr>
        <p:spPr>
          <a:xfrm>
            <a:off x="5386136" y="3484154"/>
            <a:ext cx="950496" cy="307777"/>
          </a:xfrm>
          <a:prstGeom prst="rect">
            <a:avLst/>
          </a:prstGeom>
          <a:noFill/>
          <a:ln w="28575">
            <a:solidFill>
              <a:srgbClr val="00B050"/>
            </a:solidFill>
          </a:ln>
        </p:spPr>
        <p:txBody>
          <a:bodyPr wrap="square" rtlCol="0">
            <a:spAutoFit/>
          </a:bodyPr>
          <a:lstStyle/>
          <a:p>
            <a:r>
              <a:rPr lang="en-GB" sz="1400" b="1" dirty="0">
                <a:solidFill>
                  <a:srgbClr val="00B050"/>
                </a:solidFill>
              </a:rPr>
              <a:t>Flagellum</a:t>
            </a:r>
          </a:p>
        </p:txBody>
      </p:sp>
      <p:sp>
        <p:nvSpPr>
          <p:cNvPr id="11" name="TextBox 10">
            <a:extLst>
              <a:ext uri="{FF2B5EF4-FFF2-40B4-BE49-F238E27FC236}">
                <a16:creationId xmlns:a16="http://schemas.microsoft.com/office/drawing/2014/main" id="{A720D13D-A4ED-447B-9E42-CE26D29071E4}"/>
              </a:ext>
            </a:extLst>
          </p:cNvPr>
          <p:cNvSpPr txBox="1"/>
          <p:nvPr/>
        </p:nvSpPr>
        <p:spPr>
          <a:xfrm>
            <a:off x="7423707" y="3351851"/>
            <a:ext cx="950496" cy="307777"/>
          </a:xfrm>
          <a:prstGeom prst="rect">
            <a:avLst/>
          </a:prstGeom>
          <a:noFill/>
          <a:ln w="28575">
            <a:solidFill>
              <a:srgbClr val="00B050"/>
            </a:solidFill>
          </a:ln>
        </p:spPr>
        <p:txBody>
          <a:bodyPr wrap="square" rtlCol="0">
            <a:spAutoFit/>
          </a:bodyPr>
          <a:lstStyle/>
          <a:p>
            <a:r>
              <a:rPr lang="en-GB" sz="1400" b="1" dirty="0">
                <a:solidFill>
                  <a:srgbClr val="00B050"/>
                </a:solidFill>
              </a:rPr>
              <a:t>Nucleus</a:t>
            </a:r>
          </a:p>
        </p:txBody>
      </p:sp>
      <p:sp>
        <p:nvSpPr>
          <p:cNvPr id="12" name="TextBox 11">
            <a:extLst>
              <a:ext uri="{FF2B5EF4-FFF2-40B4-BE49-F238E27FC236}">
                <a16:creationId xmlns:a16="http://schemas.microsoft.com/office/drawing/2014/main" id="{A64265F7-0729-4384-BD8D-09D3A5D28A4B}"/>
              </a:ext>
            </a:extLst>
          </p:cNvPr>
          <p:cNvSpPr txBox="1"/>
          <p:nvPr/>
        </p:nvSpPr>
        <p:spPr>
          <a:xfrm>
            <a:off x="9629271" y="3309668"/>
            <a:ext cx="1215191" cy="307777"/>
          </a:xfrm>
          <a:prstGeom prst="rect">
            <a:avLst/>
          </a:prstGeom>
          <a:noFill/>
          <a:ln w="28575">
            <a:solidFill>
              <a:srgbClr val="00B050"/>
            </a:solidFill>
          </a:ln>
        </p:spPr>
        <p:txBody>
          <a:bodyPr wrap="square" rtlCol="0">
            <a:spAutoFit/>
          </a:bodyPr>
          <a:lstStyle/>
          <a:p>
            <a:r>
              <a:rPr lang="en-GB" sz="1400" b="1" dirty="0">
                <a:solidFill>
                  <a:srgbClr val="00B050"/>
                </a:solidFill>
              </a:rPr>
              <a:t>Kinetoplast</a:t>
            </a:r>
          </a:p>
        </p:txBody>
      </p:sp>
      <p:cxnSp>
        <p:nvCxnSpPr>
          <p:cNvPr id="13" name="Straight Arrow Connector 12">
            <a:extLst>
              <a:ext uri="{FF2B5EF4-FFF2-40B4-BE49-F238E27FC236}">
                <a16:creationId xmlns:a16="http://schemas.microsoft.com/office/drawing/2014/main" id="{9731B181-DFF0-4590-BA72-02D9CBAC8320}"/>
              </a:ext>
            </a:extLst>
          </p:cNvPr>
          <p:cNvCxnSpPr>
            <a:cxnSpLocks/>
          </p:cNvCxnSpPr>
          <p:nvPr/>
        </p:nvCxnSpPr>
        <p:spPr>
          <a:xfrm flipH="1">
            <a:off x="10236866" y="3616456"/>
            <a:ext cx="23536" cy="113336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4F479D9-8DE7-424A-8914-F190A6EFDC0D}"/>
              </a:ext>
            </a:extLst>
          </p:cNvPr>
          <p:cNvCxnSpPr>
            <a:cxnSpLocks/>
          </p:cNvCxnSpPr>
          <p:nvPr/>
        </p:nvCxnSpPr>
        <p:spPr>
          <a:xfrm>
            <a:off x="7544327" y="3658639"/>
            <a:ext cx="751192" cy="97506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AAA70A5-BB75-407D-93F7-56A2FFCFCCC9}"/>
              </a:ext>
            </a:extLst>
          </p:cNvPr>
          <p:cNvCxnSpPr>
            <a:cxnSpLocks/>
          </p:cNvCxnSpPr>
          <p:nvPr/>
        </p:nvCxnSpPr>
        <p:spPr>
          <a:xfrm>
            <a:off x="5775787" y="3791931"/>
            <a:ext cx="320213" cy="98704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973B61E-AE43-4039-BC33-653A6618453A}"/>
              </a:ext>
            </a:extLst>
          </p:cNvPr>
          <p:cNvCxnSpPr>
            <a:cxnSpLocks/>
          </p:cNvCxnSpPr>
          <p:nvPr/>
        </p:nvCxnSpPr>
        <p:spPr>
          <a:xfrm flipH="1">
            <a:off x="10844462" y="664507"/>
            <a:ext cx="161898" cy="69898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35CA84A-E4DC-42D7-88A0-57BDD5738345}"/>
              </a:ext>
            </a:extLst>
          </p:cNvPr>
          <p:cNvSpPr txBox="1"/>
          <p:nvPr/>
        </p:nvSpPr>
        <p:spPr>
          <a:xfrm>
            <a:off x="5485407" y="494942"/>
            <a:ext cx="5620224" cy="307777"/>
          </a:xfrm>
          <a:prstGeom prst="rect">
            <a:avLst/>
          </a:prstGeom>
          <a:solidFill>
            <a:schemeClr val="bg1"/>
          </a:solidFill>
          <a:ln w="28575">
            <a:solidFill>
              <a:srgbClr val="00B050"/>
            </a:solidFill>
          </a:ln>
        </p:spPr>
        <p:txBody>
          <a:bodyPr wrap="square" rtlCol="0">
            <a:spAutoFit/>
          </a:bodyPr>
          <a:lstStyle/>
          <a:p>
            <a:r>
              <a:rPr lang="en-GB" sz="1400" b="1" dirty="0">
                <a:solidFill>
                  <a:srgbClr val="00B050"/>
                </a:solidFill>
              </a:rPr>
              <a:t>Chemical structural formula of the anti-</a:t>
            </a:r>
            <a:r>
              <a:rPr lang="en-GB" sz="1400" b="1" dirty="0" err="1">
                <a:solidFill>
                  <a:srgbClr val="00B050"/>
                </a:solidFill>
              </a:rPr>
              <a:t>trypanosomal</a:t>
            </a:r>
            <a:r>
              <a:rPr lang="en-GB" sz="1400" b="1" dirty="0">
                <a:solidFill>
                  <a:srgbClr val="00B050"/>
                </a:solidFill>
              </a:rPr>
              <a:t> drug pentamidine</a:t>
            </a:r>
          </a:p>
        </p:txBody>
      </p:sp>
    </p:spTree>
    <p:extLst>
      <p:ext uri="{BB962C8B-B14F-4D97-AF65-F5344CB8AC3E}">
        <p14:creationId xmlns:p14="http://schemas.microsoft.com/office/powerpoint/2010/main" val="9820325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2402</Words>
  <Application>Microsoft Office PowerPoint</Application>
  <PresentationFormat>Widescreen</PresentationFormat>
  <Paragraphs>160</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Plasmodium</vt:lpstr>
      <vt:lpstr>Toxoplasma</vt:lpstr>
      <vt:lpstr>PowerPoint Presentation</vt:lpstr>
      <vt:lpstr>PowerPoint Presentation</vt:lpstr>
      <vt:lpstr>Leishmania</vt:lpstr>
      <vt:lpstr>Trichomonas</vt:lpstr>
      <vt:lpstr>PowerPoint Presentation</vt:lpstr>
      <vt:lpstr>PowerPoint Presentation</vt:lpstr>
      <vt:lpstr>Schistosomiasis</vt:lpstr>
      <vt:lpstr>Schistosoma mansoni Life Cycle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Carruthers</dc:creator>
  <cp:lastModifiedBy>Vickie Curtis</cp:lastModifiedBy>
  <cp:revision>166</cp:revision>
  <dcterms:created xsi:type="dcterms:W3CDTF">2019-07-16T15:32:15Z</dcterms:created>
  <dcterms:modified xsi:type="dcterms:W3CDTF">2019-07-30T13:05:42Z</dcterms:modified>
</cp:coreProperties>
</file>