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3" r:id="rId7"/>
  </p:sldMasterIdLst>
  <p:sldIdLst>
    <p:sldId id="276" r:id="rId8"/>
    <p:sldId id="273" r:id="rId9"/>
    <p:sldId id="257" r:id="rId10"/>
    <p:sldId id="260" r:id="rId11"/>
    <p:sldId id="274" r:id="rId12"/>
    <p:sldId id="261" r:id="rId13"/>
    <p:sldId id="268" r:id="rId14"/>
    <p:sldId id="271" r:id="rId15"/>
    <p:sldId id="278" r:id="rId16"/>
    <p:sldId id="279" r:id="rId17"/>
    <p:sldId id="280" r:id="rId18"/>
    <p:sldId id="263" r:id="rId19"/>
    <p:sldId id="262" r:id="rId20"/>
    <p:sldId id="275" r:id="rId21"/>
    <p:sldId id="272" r:id="rId22"/>
    <p:sldId id="281" r:id="rId23"/>
    <p:sldId id="282" r:id="rId24"/>
    <p:sldId id="286" r:id="rId25"/>
    <p:sldId id="287" r:id="rId26"/>
    <p:sldId id="283" r:id="rId27"/>
    <p:sldId id="284" r:id="rId28"/>
    <p:sldId id="285" r:id="rId29"/>
    <p:sldId id="288" r:id="rId30"/>
    <p:sldId id="27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685800" y="0"/>
            <a:ext cx="84582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1371600" cy="6858000"/>
          </a:xfrm>
          <a:prstGeom prst="rect">
            <a:avLst/>
          </a:prstGeom>
          <a:solidFill>
            <a:srgbClr val="1F493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1295400" y="0"/>
            <a:ext cx="0" cy="6858000"/>
          </a:xfrm>
          <a:prstGeom prst="line">
            <a:avLst/>
          </a:prstGeom>
          <a:noFill/>
          <a:ln w="76200" cmpd="dbl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3048000" y="3505200"/>
            <a:ext cx="5181600" cy="0"/>
          </a:xfrm>
          <a:prstGeom prst="line">
            <a:avLst/>
          </a:prstGeom>
          <a:noFill/>
          <a:ln w="38100">
            <a:solidFill>
              <a:srgbClr val="1F49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18" descr="transparent logo-dn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133600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7150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886200"/>
            <a:ext cx="5029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55ACF-7827-4B88-B6CE-B14CB55E5A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3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7CB1-2FB7-4D33-9B5B-EFF75810AA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3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152400"/>
            <a:ext cx="20002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8483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F457-CD5A-4BD4-A5F7-D4024F3A12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80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685800" y="0"/>
            <a:ext cx="84582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1371600" cy="6858000"/>
          </a:xfrm>
          <a:prstGeom prst="rect">
            <a:avLst/>
          </a:prstGeom>
          <a:solidFill>
            <a:srgbClr val="1F493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1295400" y="0"/>
            <a:ext cx="0" cy="6858000"/>
          </a:xfrm>
          <a:prstGeom prst="line">
            <a:avLst/>
          </a:prstGeom>
          <a:noFill/>
          <a:ln w="76200" cmpd="dbl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2590800" y="3513138"/>
            <a:ext cx="5181600" cy="0"/>
          </a:xfrm>
          <a:prstGeom prst="line">
            <a:avLst/>
          </a:prstGeom>
          <a:noFill/>
          <a:ln w="38100">
            <a:solidFill>
              <a:srgbClr val="1F49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18" descr="transparent logo-dn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133600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7150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886200"/>
            <a:ext cx="5029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91912-26F6-439F-B985-53BAEFFD06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32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FA124-025B-455C-9500-8161CFA179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8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2571E-D2C9-4A32-B97D-A3F7A389D8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49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2B6DC-836C-4B6D-BED1-39CEDC69E6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01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103EA-969C-4F97-9D79-2CD213A36B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76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0152-7B09-419D-8FB8-2E82CE03E0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55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90B0E-F3C9-470F-ACE9-1BAC262CE6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C49DC-FECF-4962-9769-21A00EA084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0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0A20-F42F-4B95-B5F8-F24B59BAA6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04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20CF2-D8E0-4768-9E38-759380E628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5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F0DA2-95FA-41B7-A2CF-1E69D8B54A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2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152400"/>
            <a:ext cx="20002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8483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560F2-ECCB-40EF-AE26-2F40476C1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73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0"/>
            <a:ext cx="84582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371600" cy="6858000"/>
          </a:xfrm>
          <a:prstGeom prst="rect">
            <a:avLst/>
          </a:prstGeom>
          <a:solidFill>
            <a:srgbClr val="1F493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295400" y="0"/>
            <a:ext cx="0" cy="6858000"/>
          </a:xfrm>
          <a:prstGeom prst="line">
            <a:avLst/>
          </a:prstGeom>
          <a:noFill/>
          <a:ln w="76200" cmpd="dbl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3048000" y="3505200"/>
            <a:ext cx="5181600" cy="0"/>
          </a:xfrm>
          <a:prstGeom prst="line">
            <a:avLst/>
          </a:prstGeom>
          <a:noFill/>
          <a:ln w="38100">
            <a:solidFill>
              <a:srgbClr val="1F49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Picture 18" descr="transparent logo-d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133600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457200" y="3733800"/>
            <a:ext cx="8229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7150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886200"/>
            <a:ext cx="5029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C8380618-B8B2-4B62-BD40-BDC30628B8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40797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45491E7-A567-43C4-ADA2-BEB76D4CD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972953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ADE43C3-FE37-40A3-868E-D2AC246E3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17198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A846DFAF-7075-4950-AD14-42D7AC8A3E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21489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CC4C6F1-B1F2-41A4-86F4-CC1A8F8DCD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040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A98393FA-067B-4758-A437-7EE925432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15945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31FF111-35BA-4BD9-B1AD-F645862013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13924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02BDA-6F6C-4488-A0C1-6FE097D58D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8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0B273FA-703A-4BA7-B042-B68D6A11C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69258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6ACA0A45-4424-40C9-9F57-CB4BD1D1C8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7347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D56ACFB-CF4B-464C-AE02-9746F7B41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86270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152400"/>
            <a:ext cx="20002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8483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74DDF025-A489-4A74-9D10-9E1FC4F012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33608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36525"/>
            <a:ext cx="9151938" cy="707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3505200"/>
            <a:ext cx="6034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00800" cy="838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3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6034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62" y="533400"/>
            <a:ext cx="6097438" cy="1066800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62" y="18288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59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7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6781800" y="5867400"/>
            <a:ext cx="2667000" cy="838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81600"/>
            <a:ext cx="5867400" cy="1447800"/>
          </a:xfrm>
        </p:spPr>
        <p:txBody>
          <a:bodyPr anchor="t">
            <a:normAutofit/>
          </a:bodyPr>
          <a:lstStyle>
            <a:lvl1pPr algn="l">
              <a:defRPr lang="en-US" sz="3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3657600"/>
            <a:ext cx="5105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431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3AF7FC-7489-47D0-8159-6E1A0F367DF0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31CDFDA-5A07-4B10-AEFE-48C857ACFC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82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A20C6D-CBCD-4D53-88EA-E6A58B8CFEBA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3EE0AE-0860-41D9-9E9A-C4ED766203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89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1D408D-7419-4E82-8019-722CF49B97A7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65AF35-9A4E-4BCA-AA80-E263CA0CE6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05F46-D5C6-406C-AE4C-306A9E504A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68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F8E547-3E2F-455A-9076-888EAC787EB9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2E743B-511D-4C91-889D-A975F080F4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002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4170D5-658D-4D8D-98BB-9C4068B8DAAA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73EC7D-E866-447A-B714-A9EBB77CF2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76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A8C1E8-63F1-4D65-857B-E7023D590B74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9EB289-EDA5-4067-8F64-AB7C96E172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28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82FA02-7F89-48B7-B216-E580C1942A46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1A82A4-41B7-47A1-A054-A45ED4BD4E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52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A58F94-D9A2-46CB-80E8-BCC8EDAEB4C4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1E72B0-CA0E-44B6-908B-0341A6C263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922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0"/>
            <a:ext cx="84582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371600" cy="6858000"/>
          </a:xfrm>
          <a:prstGeom prst="rect">
            <a:avLst/>
          </a:prstGeom>
          <a:solidFill>
            <a:srgbClr val="1F493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295400" y="0"/>
            <a:ext cx="0" cy="6858000"/>
          </a:xfrm>
          <a:prstGeom prst="line">
            <a:avLst/>
          </a:prstGeom>
          <a:noFill/>
          <a:ln w="76200" cmpd="dbl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3048000" y="3505200"/>
            <a:ext cx="5181600" cy="0"/>
          </a:xfrm>
          <a:prstGeom prst="line">
            <a:avLst/>
          </a:prstGeom>
          <a:noFill/>
          <a:ln w="38100">
            <a:solidFill>
              <a:srgbClr val="1F49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18" descr="transparent logo-d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133600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457200" y="3733800"/>
            <a:ext cx="8229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7150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886200"/>
            <a:ext cx="5029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66F3125-AA96-4D59-A20F-A5927013C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45034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C3F95D-E395-48A0-BAA3-508FA1EEDD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35182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2EC60-A810-4EF4-8186-027F04D5C6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71935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A341F32-0E3D-4602-8238-C87EE1AC1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87774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42A0C38-7C04-473C-A61A-E1537AB9F8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85522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73924-5D4D-41C0-8979-CA38839EE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92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32D16D2-554E-4655-BD11-1CE55CA13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14902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4CA37BB-1B8B-43F9-882C-DABC1C1448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846577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8D8695F-15EA-4047-8BA6-90290CF6CC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23091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365EADD-0957-4196-9003-06C536A17B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609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74C5005-4118-401E-AD89-3F1637288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13522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152400"/>
            <a:ext cx="20002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8483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A8FBFA7-E50C-4531-809B-AC2646D94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251660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07D24-4DED-4C9D-B013-B2B39D646C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140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C75D-63D3-42AB-BCDD-3CA8134DDC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26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B5618-EE91-43C5-891A-8F472B9A2C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90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20356-3C96-4240-82D1-9C5FB0FC6F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6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5E159-67C4-40D9-8BE1-47309F382A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62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296CD-265B-4B1A-9A79-31F102E64D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58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75B45-56AD-4AA0-9E7C-95D6558D56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09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5FFBE-9F69-4184-9352-717A444720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420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45FD5-3B69-4443-91F1-3078148AB2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337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01C15-29AC-4455-9360-FFEE62C379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22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3E343-156B-43FB-B4B1-0548B1E2F7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69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EE9FB-91B9-40AA-BA79-48C2995BD8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6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C9658C-2AF8-4FCE-BCFC-57C4894628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59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9A573-0892-45B4-8CDF-FEDCF20A43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1673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7BCA5-036F-44C9-8253-56AB44177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764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48DD0-3ACE-4408-8909-7CB320A75C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33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C4F1E-DF9C-4228-BAC0-5DF1C1B607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7266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7A235-954D-4494-8A61-BB8E36774D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5248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7DE17-EA84-45C9-99C6-FBA79F7CB8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0448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3C26-D577-4686-A3F0-D71609A627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0682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6A03-1675-4E6A-8BF6-6B9443B40B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7148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CCB28-9586-4062-BA19-CEB32E3D04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6683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EB338-6F29-4E35-BC44-045AD5F0E9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9909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449E-D147-4E6C-B521-8247624803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4470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236A9-5464-4F1C-9B28-D5577BD29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5105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AFA76-2655-4DF1-B748-606AD4BF7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2599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54EF3-E522-44D0-9FDD-D67E8F69D7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71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39CD1-A562-46FB-BF0F-0E34934192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ChangeArrowheads="1"/>
          </p:cNvSpPr>
          <p:nvPr userDrawn="1"/>
        </p:nvSpPr>
        <p:spPr bwMode="auto">
          <a:xfrm>
            <a:off x="685800" y="0"/>
            <a:ext cx="84582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9"/>
          <p:cNvSpPr>
            <a:spLocks noChangeArrowheads="1"/>
          </p:cNvSpPr>
          <p:nvPr userDrawn="1"/>
        </p:nvSpPr>
        <p:spPr bwMode="auto">
          <a:xfrm>
            <a:off x="0" y="0"/>
            <a:ext cx="838200" cy="6858000"/>
          </a:xfrm>
          <a:prstGeom prst="rect">
            <a:avLst/>
          </a:prstGeom>
          <a:solidFill>
            <a:srgbClr val="1F493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467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FBC9D-6197-476B-96F9-9B4C4FA91FF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4105" name="Line 10"/>
          <p:cNvSpPr>
            <a:spLocks noChangeShapeType="1"/>
          </p:cNvSpPr>
          <p:nvPr userDrawn="1"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635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06" name="Line 13"/>
          <p:cNvSpPr>
            <a:spLocks noChangeShapeType="1"/>
          </p:cNvSpPr>
          <p:nvPr userDrawn="1"/>
        </p:nvSpPr>
        <p:spPr bwMode="auto">
          <a:xfrm>
            <a:off x="1143000" y="1371600"/>
            <a:ext cx="7772400" cy="0"/>
          </a:xfrm>
          <a:prstGeom prst="line">
            <a:avLst/>
          </a:prstGeom>
          <a:noFill/>
          <a:ln w="38100">
            <a:solidFill>
              <a:srgbClr val="1F49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107" name="Picture 17" descr="transparent logo-dn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8988"/>
            <a:ext cx="990600" cy="98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99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ChangeArrowheads="1"/>
          </p:cNvSpPr>
          <p:nvPr userDrawn="1"/>
        </p:nvSpPr>
        <p:spPr bwMode="auto">
          <a:xfrm>
            <a:off x="685800" y="0"/>
            <a:ext cx="84582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9"/>
          <p:cNvSpPr>
            <a:spLocks noChangeArrowheads="1"/>
          </p:cNvSpPr>
          <p:nvPr userDrawn="1"/>
        </p:nvSpPr>
        <p:spPr bwMode="auto">
          <a:xfrm>
            <a:off x="0" y="0"/>
            <a:ext cx="838200" cy="6858000"/>
          </a:xfrm>
          <a:prstGeom prst="rect">
            <a:avLst/>
          </a:prstGeom>
          <a:solidFill>
            <a:srgbClr val="1F493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467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A07E33-05F2-4FBC-B16E-08765205FD0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3081" name="Line 10"/>
          <p:cNvSpPr>
            <a:spLocks noChangeShapeType="1"/>
          </p:cNvSpPr>
          <p:nvPr userDrawn="1"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635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2" name="Line 13"/>
          <p:cNvSpPr>
            <a:spLocks noChangeShapeType="1"/>
          </p:cNvSpPr>
          <p:nvPr userDrawn="1"/>
        </p:nvSpPr>
        <p:spPr bwMode="auto">
          <a:xfrm>
            <a:off x="1143000" y="1371600"/>
            <a:ext cx="7772400" cy="0"/>
          </a:xfrm>
          <a:prstGeom prst="line">
            <a:avLst/>
          </a:prstGeom>
          <a:noFill/>
          <a:ln w="38100">
            <a:solidFill>
              <a:srgbClr val="1F49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3" name="Picture 17" descr="transparent logo-dn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8988"/>
            <a:ext cx="990600" cy="98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61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ChangeArrowheads="1"/>
          </p:cNvSpPr>
          <p:nvPr/>
        </p:nvSpPr>
        <p:spPr bwMode="auto">
          <a:xfrm>
            <a:off x="685800" y="0"/>
            <a:ext cx="84582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9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solidFill>
            <a:srgbClr val="1F493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467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F244CD-EEA6-4F97-A8D4-8C72C506BC42}" type="slidenum">
              <a:rPr lang="en-US" alt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charset="0"/>
            </a:endParaRPr>
          </a:p>
        </p:txBody>
      </p:sp>
      <p:sp>
        <p:nvSpPr>
          <p:cNvPr id="4105" name="Line 10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635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6" name="Line 13"/>
          <p:cNvSpPr>
            <a:spLocks noChangeShapeType="1"/>
          </p:cNvSpPr>
          <p:nvPr/>
        </p:nvSpPr>
        <p:spPr bwMode="auto">
          <a:xfrm>
            <a:off x="1143000" y="1371600"/>
            <a:ext cx="7772400" cy="0"/>
          </a:xfrm>
          <a:prstGeom prst="line">
            <a:avLst/>
          </a:prstGeom>
          <a:noFill/>
          <a:ln w="38100">
            <a:solidFill>
              <a:srgbClr val="1F49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07" name="Picture 17" descr="transparent logo-dn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8988"/>
            <a:ext cx="990600" cy="98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66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D35143-498E-46FE-9CAC-431E695A6F3B}" type="datetimeFigureOut">
              <a:rPr lang="en-US"/>
              <a:pPr>
                <a:defRPr/>
              </a:pPr>
              <a:t>05/31/2017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91CE515-C556-40EF-ADE4-F5B85292FA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9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ChangeArrowheads="1"/>
          </p:cNvSpPr>
          <p:nvPr/>
        </p:nvSpPr>
        <p:spPr bwMode="auto">
          <a:xfrm>
            <a:off x="685800" y="0"/>
            <a:ext cx="84582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800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9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solidFill>
            <a:srgbClr val="1F493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467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26D40F-BE1B-44EC-AD40-C999D00D0A8E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Line 10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635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8" name="Line 13"/>
          <p:cNvSpPr>
            <a:spLocks noChangeShapeType="1"/>
          </p:cNvSpPr>
          <p:nvPr/>
        </p:nvSpPr>
        <p:spPr bwMode="auto">
          <a:xfrm>
            <a:off x="1143000" y="1371600"/>
            <a:ext cx="7772400" cy="0"/>
          </a:xfrm>
          <a:prstGeom prst="line">
            <a:avLst/>
          </a:prstGeom>
          <a:noFill/>
          <a:ln w="38100">
            <a:solidFill>
              <a:srgbClr val="1F493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9" name="Picture 17" descr="transparent logo-dn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8988"/>
            <a:ext cx="990600" cy="98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53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F4930"/>
          </a:solidFill>
          <a:effectLst>
            <a:outerShdw blurRad="38100" dist="38100" dir="2700000" algn="tl">
              <a:srgbClr val="C0C0C0"/>
            </a:outerShdw>
          </a:effectLst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2B435E-0D61-4BA5-8E47-C31209BA4F7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1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1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FC4F7-894C-4C61-ACC6-DD6C2036EEC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8" descr="transparent logo-dn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1146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53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dnrintranet/photos/Management%20Research/Wildlife/Wildlife%20Health/Field%20Testing/DSK269/pages/DSK269%2063.htm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8"/>
          <p:cNvSpPr txBox="1">
            <a:spLocks noChangeArrowheads="1"/>
          </p:cNvSpPr>
          <p:nvPr/>
        </p:nvSpPr>
        <p:spPr bwMode="auto">
          <a:xfrm>
            <a:off x="1600200" y="636588"/>
            <a:ext cx="7239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1F4930"/>
                </a:solidFill>
              </a:rPr>
              <a:t>Bovine tuberculosis (bTB) in Michigan: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1F4930"/>
                </a:solidFill>
              </a:rPr>
              <a:t>Background relevant to WGS </a:t>
            </a:r>
            <a:r>
              <a:rPr lang="en-US" altLang="en-US" sz="3600" dirty="0" err="1" smtClean="0">
                <a:solidFill>
                  <a:srgbClr val="1F4930"/>
                </a:solidFill>
              </a:rPr>
              <a:t>modelling</a:t>
            </a:r>
            <a:endParaRPr lang="en-US" altLang="en-US" sz="3600" dirty="0">
              <a:solidFill>
                <a:srgbClr val="1F4930"/>
              </a:solidFill>
            </a:endParaRPr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2057400" y="3581400"/>
            <a:ext cx="62896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dirty="0" smtClean="0">
                <a:solidFill>
                  <a:srgbClr val="006600"/>
                </a:solidFill>
                <a:latin typeface="Arial" charset="0"/>
              </a:rPr>
              <a:t>Dan O’Brien, Melinda Cosgrove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 smtClean="0">
                <a:solidFill>
                  <a:srgbClr val="CCAF0A">
                    <a:lumMod val="75000"/>
                  </a:srgbClr>
                </a:solidFill>
                <a:latin typeface="Arial" charset="0"/>
              </a:rPr>
              <a:t>Wildlife Disease Laboratory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 smtClean="0">
                <a:solidFill>
                  <a:srgbClr val="CCAF0A">
                    <a:lumMod val="75000"/>
                  </a:srgbClr>
                </a:solidFill>
                <a:latin typeface="Arial" charset="0"/>
              </a:rPr>
              <a:t>Michigan Department of Natural Resources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92171" y="4724400"/>
            <a:ext cx="62896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dirty="0" smtClean="0">
                <a:solidFill>
                  <a:srgbClr val="006600"/>
                </a:solidFill>
                <a:latin typeface="Arial" charset="0"/>
              </a:rPr>
              <a:t>Lili Salvador, Rowland Kao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800" dirty="0" smtClean="0">
                <a:solidFill>
                  <a:srgbClr val="CCAF0A">
                    <a:lumMod val="75000"/>
                  </a:srgbClr>
                </a:solidFill>
                <a:latin typeface="Arial" charset="0"/>
              </a:rPr>
              <a:t>Boyd-Orr Centre, University of Glasgow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057399" y="5629275"/>
            <a:ext cx="62896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rgbClr val="006600"/>
                </a:solidFill>
                <a:latin typeface="Arial" charset="0"/>
              </a:rPr>
              <a:t>Suelee Robbe-Austerman, Todd Stuber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National Veterinary Services Laboratory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U.S. Department of Agriculture</a:t>
            </a:r>
          </a:p>
        </p:txBody>
      </p:sp>
    </p:spTree>
    <p:extLst>
      <p:ext uri="{BB962C8B-B14F-4D97-AF65-F5344CB8AC3E}">
        <p14:creationId xmlns:p14="http://schemas.microsoft.com/office/powerpoint/2010/main" val="7335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relandareaslide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7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irelandareaslide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6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88938" y="152400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bTB in Michigan, USA: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</a:rPr>
              <a:t>Geographic scale</a:t>
            </a:r>
            <a:endParaRPr lang="en-US" altLang="en-US" sz="3600" baseline="-25000" dirty="0" smtClean="0">
              <a:solidFill>
                <a:srgbClr val="748560">
                  <a:lumMod val="75000"/>
                </a:srgbClr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14463" y="6294438"/>
            <a:ext cx="739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aseline="30000" dirty="0" smtClean="0">
                <a:solidFill>
                  <a:srgbClr val="748560">
                    <a:lumMod val="75000"/>
                  </a:srgbClr>
                </a:solidFill>
              </a:rPr>
              <a:t>*</a:t>
            </a:r>
            <a:r>
              <a:rPr lang="en-US" altLang="en-US" sz="2000" dirty="0" smtClean="0">
                <a:solidFill>
                  <a:srgbClr val="748560">
                    <a:lumMod val="75000"/>
                  </a:srgbClr>
                </a:solidFill>
              </a:rPr>
              <a:t>USDA-NASS, 2007.  </a:t>
            </a:r>
            <a:r>
              <a:rPr lang="en-US" altLang="en-US" sz="2000" u="sng" dirty="0" smtClean="0">
                <a:solidFill>
                  <a:srgbClr val="748560">
                    <a:lumMod val="75000"/>
                  </a:srgbClr>
                </a:solidFill>
              </a:rPr>
              <a:t>Census of Agriculture, State Data</a:t>
            </a:r>
            <a:r>
              <a:rPr lang="en-US" altLang="en-US" sz="2000" dirty="0" smtClean="0">
                <a:solidFill>
                  <a:srgbClr val="748560">
                    <a:lumMod val="75000"/>
                  </a:srgbClr>
                </a:solidFill>
              </a:rPr>
              <a:t>, MI, 19.</a:t>
            </a:r>
          </a:p>
        </p:txBody>
      </p:sp>
      <p:sp>
        <p:nvSpPr>
          <p:cNvPr id="37893" name="Text Box 134"/>
          <p:cNvSpPr txBox="1">
            <a:spLocks noChangeArrowheads="1"/>
          </p:cNvSpPr>
          <p:nvPr/>
        </p:nvSpPr>
        <p:spPr bwMode="auto">
          <a:xfrm>
            <a:off x="1414463" y="2133600"/>
            <a:ext cx="630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prstClr val="black"/>
                </a:solidFill>
                <a:latin typeface="Arial" charset="0"/>
              </a:rPr>
              <a:t>bTB positive deer and cattle farms by area, 1975-2014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85983"/>
              </p:ext>
            </p:extLst>
          </p:nvPr>
        </p:nvGraphicFramePr>
        <p:xfrm>
          <a:off x="957264" y="2895600"/>
          <a:ext cx="7848599" cy="2303466"/>
        </p:xfrm>
        <a:graphic>
          <a:graphicData uri="http://schemas.openxmlformats.org/drawingml/2006/table">
            <a:tbl>
              <a:tblPr firstRow="1" firstCol="1" bandRow="1"/>
              <a:tblGrid>
                <a:gridCol w="2935513"/>
                <a:gridCol w="1676400"/>
                <a:gridCol w="990600"/>
                <a:gridCol w="1515540"/>
                <a:gridCol w="730546"/>
              </a:tblGrid>
              <a:tr h="64869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Area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bTB+ </a:t>
                      </a:r>
                      <a:r>
                        <a:rPr 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white-tailed </a:t>
                      </a:r>
                      <a:r>
                        <a:rPr 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deer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bTB+ cattle farms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63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F493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DMU 452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579/27,476</a:t>
                      </a:r>
                      <a:endParaRPr lang="en-US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2.1%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16/88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48638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F493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Rest of endemic area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143/53,010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0.27%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24/585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4.1%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749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F493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Rest of Michigan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22/120,759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0.018%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13/~12,953*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0.1%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609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8938" y="152400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bTB in Michigan, USA: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</a:rPr>
              <a:t>Geographic scale</a:t>
            </a:r>
            <a:endParaRPr lang="en-US" altLang="en-US" sz="3600" baseline="-25000" dirty="0" smtClean="0">
              <a:solidFill>
                <a:srgbClr val="748560">
                  <a:lumMod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46633"/>
            <a:ext cx="6781800" cy="5240481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3590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8938" y="152400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bTB in Michigan, USA: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</a:rPr>
              <a:t>Scale of deer testing (2009-2014)</a:t>
            </a:r>
            <a:endParaRPr lang="en-US" altLang="en-US" sz="3600" baseline="-25000" dirty="0" smtClean="0">
              <a:solidFill>
                <a:srgbClr val="748560">
                  <a:lumMod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1"/>
            <a:ext cx="8047135" cy="43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8683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Michigan </a:t>
            </a:r>
            <a:r>
              <a:rPr lang="en-US" i="1" dirty="0" smtClean="0"/>
              <a:t>M. bovis</a:t>
            </a:r>
            <a:r>
              <a:rPr lang="en-US" dirty="0" smtClean="0"/>
              <a:t> </a:t>
            </a:r>
            <a:r>
              <a:rPr lang="en-US" dirty="0" smtClean="0"/>
              <a:t>isolates to 6/2017</a:t>
            </a:r>
            <a:endParaRPr lang="en-US" dirty="0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99575"/>
              </p:ext>
            </p:extLst>
          </p:nvPr>
        </p:nvGraphicFramePr>
        <p:xfrm>
          <a:off x="1828800" y="1450975"/>
          <a:ext cx="6324600" cy="4416563"/>
        </p:xfrm>
        <a:graphic>
          <a:graphicData uri="http://schemas.openxmlformats.org/drawingml/2006/table">
            <a:tbl>
              <a:tblPr firstRow="1" firstCol="1" bandRow="1"/>
              <a:tblGrid>
                <a:gridCol w="1967550"/>
                <a:gridCol w="1309049"/>
                <a:gridCol w="990601"/>
                <a:gridCol w="1371600"/>
                <a:gridCol w="685800"/>
              </a:tblGrid>
              <a:tr h="946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Species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Sequenced </a:t>
                      </a: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w/complete metadata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Pending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WGS but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no/ incomplete metadata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Wild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</a:t>
                      </a: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eer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613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660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Captive deer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Cattle</a:t>
                      </a:r>
                      <a:endParaRPr lang="en-US" sz="180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209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Ongoing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209+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Black bear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Bobcat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Coyote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Opossum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Raccoon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Red fox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884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3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931</a:t>
                      </a:r>
                      <a:endParaRPr lang="en-US" sz="1800" b="1" dirty="0">
                        <a:solidFill>
                          <a:srgbClr val="1F493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1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001000" cy="990600"/>
          </a:xfrm>
        </p:spPr>
        <p:txBody>
          <a:bodyPr/>
          <a:lstStyle/>
          <a:p>
            <a:r>
              <a:rPr lang="en-US" dirty="0" smtClean="0"/>
              <a:t>Metadata for WGSs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</a:rPr>
              <a:t>All wildlife tested: </a:t>
            </a:r>
            <a:r>
              <a:rPr lang="en-US" dirty="0" smtClean="0"/>
              <a:t>Species; age; sex; method, location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(to scale of 1 mi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en-US" dirty="0" smtClean="0"/>
              <a:t>and date of collection; specimen(s) submitted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bTB+ wildlife:</a:t>
            </a:r>
            <a:r>
              <a:rPr lang="en-US" dirty="0" smtClean="0"/>
              <a:t> presence/location of gross lesions; histopathology; acid-fast staining; culture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Copious statewide ‘denominator’ data: </a:t>
            </a:r>
            <a:r>
              <a:rPr lang="en-US" dirty="0" smtClean="0"/>
              <a:t>&gt;229,000 bTB-negative deer, &gt;3,600 bTB-negative elk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bTB+ cattle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(data known to be collected; may or may not be accessible)</a:t>
            </a:r>
            <a:r>
              <a:rPr lang="en-US" dirty="0" smtClean="0"/>
              <a:t>: location; beef or dairy; screening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(CF)</a:t>
            </a:r>
            <a:r>
              <a:rPr lang="en-US" dirty="0" smtClean="0"/>
              <a:t> and confirmatory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(CCT or </a:t>
            </a:r>
            <a:r>
              <a:rPr lang="el-GR" dirty="0" smtClean="0">
                <a:solidFill>
                  <a:schemeClr val="bg1">
                    <a:lumMod val="50000"/>
                  </a:schemeClr>
                </a:solidFill>
              </a:rPr>
              <a:t>γ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-interferon) </a:t>
            </a:r>
            <a:r>
              <a:rPr lang="en-US" dirty="0" smtClean="0"/>
              <a:t>tests; presence/location of lesions; histopathology; acid-fast staining; PCR; culture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8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Line 2"/>
          <p:cNvSpPr>
            <a:spLocks noChangeShapeType="1"/>
          </p:cNvSpPr>
          <p:nvPr/>
        </p:nvSpPr>
        <p:spPr bwMode="auto">
          <a:xfrm>
            <a:off x="381000" y="6400800"/>
            <a:ext cx="7315200" cy="0"/>
          </a:xfrm>
          <a:prstGeom prst="line">
            <a:avLst/>
          </a:prstGeom>
          <a:noFill/>
          <a:ln w="76200" cmpd="tri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"/>
            <a:ext cx="7848600" cy="5886450"/>
          </a:xfrm>
          <a:prstGeom prst="rect">
            <a:avLst/>
          </a:prstGeom>
        </p:spPr>
      </p:pic>
      <p:pic>
        <p:nvPicPr>
          <p:cNvPr id="203780" name="Picture 4" descr="transparent logo-dnr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5486400"/>
            <a:ext cx="1146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8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Line 2"/>
          <p:cNvSpPr>
            <a:spLocks noChangeShapeType="1"/>
          </p:cNvSpPr>
          <p:nvPr/>
        </p:nvSpPr>
        <p:spPr bwMode="auto">
          <a:xfrm>
            <a:off x="381000" y="6400800"/>
            <a:ext cx="7315200" cy="0"/>
          </a:xfrm>
          <a:prstGeom prst="line">
            <a:avLst/>
          </a:prstGeom>
          <a:noFill/>
          <a:ln w="76200" cmpd="tri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799"/>
            <a:ext cx="8311861" cy="5533092"/>
          </a:xfrm>
          <a:prstGeom prst="rect">
            <a:avLst/>
          </a:prstGeom>
        </p:spPr>
      </p:pic>
      <p:pic>
        <p:nvPicPr>
          <p:cNvPr id="203780" name="Picture 4" descr="transparent logo-dnr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5486400"/>
            <a:ext cx="1146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1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Line 2"/>
          <p:cNvSpPr>
            <a:spLocks noChangeShapeType="1"/>
          </p:cNvSpPr>
          <p:nvPr/>
        </p:nvSpPr>
        <p:spPr bwMode="auto">
          <a:xfrm>
            <a:off x="381000" y="6400800"/>
            <a:ext cx="7315200" cy="0"/>
          </a:xfrm>
          <a:prstGeom prst="line">
            <a:avLst/>
          </a:prstGeom>
          <a:noFill/>
          <a:ln w="76200" cmpd="tri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31800"/>
            <a:ext cx="7789863" cy="5842000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0" name="Picture 4" descr="transparent logo-dnr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5486400"/>
            <a:ext cx="1146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5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effectLst/>
              </a:rPr>
              <a:t>Summary, bTB infected livestock herds and wild deer, 1975-2017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19200" y="1536700"/>
            <a:ext cx="7543800" cy="4978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69 infected cattle herds</a:t>
            </a:r>
          </a:p>
          <a:p>
            <a:pPr lvl="1" eaLnBrk="1" hangingPunct="1">
              <a:defRPr/>
            </a:pP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54 </a:t>
            </a:r>
            <a:r>
              <a:rPr lang="en-US" altLang="en-US" sz="2400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(78%)</a:t>
            </a: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 beef, 15 </a:t>
            </a:r>
            <a:r>
              <a:rPr lang="en-US" altLang="en-US" sz="2400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(22%)</a:t>
            </a:r>
            <a:r>
              <a:rPr lang="en-US" altLang="en-US" sz="2400" dirty="0" smtClean="0">
                <a:solidFill>
                  <a:srgbClr val="DAEDEF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dairies</a:t>
            </a:r>
          </a:p>
          <a:p>
            <a:pPr lvl="1" eaLnBrk="1" hangingPunct="1">
              <a:defRPr/>
            </a:pP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8 </a:t>
            </a:r>
            <a:r>
              <a:rPr lang="en-US" altLang="en-US" sz="2400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(12%)</a:t>
            </a:r>
            <a:r>
              <a:rPr lang="en-US" altLang="en-US" sz="2400" dirty="0" smtClean="0">
                <a:solidFill>
                  <a:srgbClr val="DAEDEF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infected twice</a:t>
            </a:r>
          </a:p>
          <a:p>
            <a:pPr lvl="1" eaLnBrk="1" hangingPunct="1">
              <a:defRPr/>
            </a:pP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68 ‘Michigan’ genotype; 1 ‘No. Amer. captive elk’ genotype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 infected feedlots </a:t>
            </a: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(</a:t>
            </a:r>
            <a:r>
              <a:rPr lang="en-US" altLang="en-US" sz="2400" dirty="0" err="1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traceouts</a:t>
            </a: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 from infected herds; don’t officially count as ‘infected herds’)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 infected farmed deer herds </a:t>
            </a:r>
            <a:r>
              <a:rPr lang="en-US" altLang="en-US" sz="2400" dirty="0" smtClean="0">
                <a:solidFill>
                  <a:srgbClr val="808080">
                    <a:lumMod val="75000"/>
                  </a:srgbClr>
                </a:solidFill>
                <a:latin typeface="Arial" charset="0"/>
                <a:cs typeface="Arial" charset="0"/>
              </a:rPr>
              <a:t>(2 remain infected, under quarantine, as no $$ to indemnify)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 infected farmed bison herd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Wild deer: 823 positive of 230,322 tested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437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Line 2"/>
          <p:cNvSpPr>
            <a:spLocks noChangeShapeType="1"/>
          </p:cNvSpPr>
          <p:nvPr/>
        </p:nvSpPr>
        <p:spPr bwMode="auto">
          <a:xfrm>
            <a:off x="381000" y="6400800"/>
            <a:ext cx="7315200" cy="0"/>
          </a:xfrm>
          <a:prstGeom prst="line">
            <a:avLst/>
          </a:prstGeom>
          <a:noFill/>
          <a:ln w="76200" cmpd="tri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4803" name="Picture 4" descr="transparent logo-dnr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5486400"/>
            <a:ext cx="1146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4804" name="Group 7"/>
          <p:cNvGrpSpPr>
            <a:grpSpLocks/>
          </p:cNvGrpSpPr>
          <p:nvPr/>
        </p:nvGrpSpPr>
        <p:grpSpPr bwMode="auto">
          <a:xfrm>
            <a:off x="457200" y="533400"/>
            <a:ext cx="8382000" cy="5581650"/>
            <a:chOff x="288" y="336"/>
            <a:chExt cx="5280" cy="3516"/>
          </a:xfrm>
        </p:grpSpPr>
        <p:pic>
          <p:nvPicPr>
            <p:cNvPr id="204805" name="Picture 5" descr="DanAgingDeerInBL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36"/>
              <a:ext cx="5280" cy="3516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06" name="Text Box 6"/>
            <p:cNvSpPr txBox="1">
              <a:spLocks noChangeArrowheads="1"/>
            </p:cNvSpPr>
            <p:nvPr/>
          </p:nvSpPr>
          <p:spPr bwMode="auto">
            <a:xfrm>
              <a:off x="3936" y="3600"/>
              <a:ext cx="15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600" smtClean="0">
                  <a:solidFill>
                    <a:srgbClr val="FFFFFF"/>
                  </a:solidFill>
                  <a:latin typeface="Arial" pitchFamily="34" charset="0"/>
                </a:rPr>
                <a:t>Photo: D. Kenyon, MDNR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3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Line 2"/>
          <p:cNvSpPr>
            <a:spLocks noChangeShapeType="1"/>
          </p:cNvSpPr>
          <p:nvPr/>
        </p:nvSpPr>
        <p:spPr bwMode="auto">
          <a:xfrm>
            <a:off x="381000" y="6400800"/>
            <a:ext cx="7315200" cy="0"/>
          </a:xfrm>
          <a:prstGeom prst="line">
            <a:avLst/>
          </a:prstGeom>
          <a:noFill/>
          <a:ln w="76200" cmpd="tri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06400"/>
            <a:ext cx="7754938" cy="5816600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8" name="Picture 4" descr="transparent logo-dnr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5486400"/>
            <a:ext cx="1146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Line 2"/>
          <p:cNvSpPr>
            <a:spLocks noChangeShapeType="1"/>
          </p:cNvSpPr>
          <p:nvPr/>
        </p:nvSpPr>
        <p:spPr bwMode="auto">
          <a:xfrm>
            <a:off x="381000" y="6400800"/>
            <a:ext cx="7315200" cy="0"/>
          </a:xfrm>
          <a:prstGeom prst="line">
            <a:avLst/>
          </a:prstGeom>
          <a:noFill/>
          <a:ln w="76200" cmpd="tri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001000" cy="6000750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924" name="Picture 4" descr="transparent logo-dnr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5486400"/>
            <a:ext cx="1146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Line 2"/>
          <p:cNvSpPr>
            <a:spLocks noChangeShapeType="1"/>
          </p:cNvSpPr>
          <p:nvPr/>
        </p:nvSpPr>
        <p:spPr bwMode="auto">
          <a:xfrm>
            <a:off x="381000" y="6400800"/>
            <a:ext cx="7315200" cy="0"/>
          </a:xfrm>
          <a:prstGeom prst="line">
            <a:avLst/>
          </a:prstGeom>
          <a:noFill/>
          <a:ln w="76200" cmpd="tri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4200" y="1074063"/>
            <a:ext cx="5892798" cy="4419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8508" y="1077240"/>
            <a:ext cx="5889170" cy="4416877"/>
          </a:xfrm>
          <a:prstGeom prst="rect">
            <a:avLst/>
          </a:prstGeom>
        </p:spPr>
      </p:pic>
      <p:pic>
        <p:nvPicPr>
          <p:cNvPr id="209924" name="Picture 4" descr="transparent logo-dnr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5486400"/>
            <a:ext cx="11461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807968">
            <a:off x="4707134" y="3896157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Lili</a:t>
            </a:r>
            <a:endParaRPr lang="en-US" sz="24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dirty="0" smtClean="0"/>
              <a:t>Many thanks.</a:t>
            </a:r>
            <a:endParaRPr lang="en-US" sz="3200" dirty="0"/>
          </a:p>
        </p:txBody>
      </p:sp>
      <p:pic>
        <p:nvPicPr>
          <p:cNvPr id="106499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ln w="28575">
            <a:solidFill>
              <a:srgbClr val="003300"/>
            </a:solidFill>
            <a:miter lim="800000"/>
            <a:headEnd/>
            <a:tailEnd/>
          </a:ln>
        </p:spPr>
      </p:pic>
      <p:sp>
        <p:nvSpPr>
          <p:cNvPr id="10650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548312" cy="1008062"/>
          </a:xfrm>
        </p:spPr>
        <p:txBody>
          <a:bodyPr/>
          <a:lstStyle/>
          <a:p>
            <a:pPr algn="ctr" eaLnBrk="1" hangingPunct="1"/>
            <a:r>
              <a:rPr lang="en-US" altLang="en-US" sz="1800" smtClean="0"/>
              <a:t>Dan O’Brien, Wildlife Disease Laboratory, MDNR</a:t>
            </a:r>
          </a:p>
          <a:p>
            <a:pPr algn="ctr" eaLnBrk="1" hangingPunct="1"/>
            <a:r>
              <a:rPr lang="en-US" altLang="en-US" sz="1800" smtClean="0"/>
              <a:t>(517) 336-5035</a:t>
            </a:r>
          </a:p>
          <a:p>
            <a:pPr algn="ctr" eaLnBrk="1" hangingPunct="1"/>
            <a:r>
              <a:rPr lang="en-US" altLang="en-US" sz="1800" smtClean="0"/>
              <a:t>obriend@michigan.gov</a:t>
            </a:r>
          </a:p>
        </p:txBody>
      </p:sp>
      <p:sp>
        <p:nvSpPr>
          <p:cNvPr id="106501" name="TextBox 5"/>
          <p:cNvSpPr txBox="1">
            <a:spLocks noChangeArrowheads="1"/>
          </p:cNvSpPr>
          <p:nvPr/>
        </p:nvSpPr>
        <p:spPr bwMode="auto">
          <a:xfrm>
            <a:off x="5448300" y="622300"/>
            <a:ext cx="1792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Arial" charset="0"/>
                <a:cs typeface="Arial" charset="0"/>
              </a:rPr>
              <a:t>Photo: E. Carlson</a:t>
            </a:r>
          </a:p>
        </p:txBody>
      </p:sp>
    </p:spTree>
    <p:extLst>
      <p:ext uri="{BB962C8B-B14F-4D97-AF65-F5344CB8AC3E}">
        <p14:creationId xmlns:p14="http://schemas.microsoft.com/office/powerpoint/2010/main" val="1997580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447800"/>
            <a:ext cx="8229600" cy="43735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1F4930"/>
                </a:solidFill>
                <a:latin typeface="Arial" charset="0"/>
                <a:cs typeface="Arial" charset="0"/>
              </a:rPr>
              <a:t>Only two known zoonotic cases to date of bTB of MI deer/cattle strain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en-US" altLang="en-US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Opportunistically diagnosed in aged male lung cancer patient, 2002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en-US" altLang="en-US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Self-inoculated case in deer hunter, 2004</a:t>
            </a:r>
          </a:p>
          <a:p>
            <a:pPr eaLnBrk="1" hangingPunct="1"/>
            <a:r>
              <a:rPr lang="en-US" altLang="en-US" dirty="0" smtClean="0">
                <a:solidFill>
                  <a:srgbClr val="1F4930"/>
                </a:solidFill>
                <a:latin typeface="Arial" charset="0"/>
                <a:cs typeface="Arial" charset="0"/>
              </a:rPr>
              <a:t>While other undiagnosed cases may exist, no evidence that zoonotic transmission is substantial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15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dirty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bTB in Michigan, USA:</a:t>
            </a:r>
            <a:r>
              <a:rPr lang="en-US" altLang="en-US" sz="3600" dirty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Extent of zoonotic bTB</a:t>
            </a:r>
            <a:endParaRPr lang="en-US" altLang="en-US" sz="3600" baseline="-25000" dirty="0" smtClean="0">
              <a:solidFill>
                <a:srgbClr val="748560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133600" y="6280150"/>
            <a:ext cx="647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Wilkins et al. 2008.  </a:t>
            </a:r>
            <a:r>
              <a:rPr lang="en-US" altLang="en-US" sz="2000" i="1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Emerg. Infect. Dis. </a:t>
            </a:r>
            <a:r>
              <a:rPr lang="en-US" altLang="en-US" sz="2000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14(4):657-660.</a:t>
            </a:r>
          </a:p>
        </p:txBody>
      </p:sp>
    </p:spTree>
    <p:extLst>
      <p:ext uri="{BB962C8B-B14F-4D97-AF65-F5344CB8AC3E}">
        <p14:creationId xmlns:p14="http://schemas.microsoft.com/office/powerpoint/2010/main" val="621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2185988"/>
            <a:ext cx="8229600" cy="3687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1F49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Elimination of bTB from cattle achievable</a:t>
            </a:r>
          </a:p>
          <a:p>
            <a:pPr marL="990600" lvl="1" indent="-533400" eaLnBrk="1" hangingPunct="1">
              <a:defRPr/>
            </a:pP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3.7 breakdowns 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(range: 1-8, var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2.2) </a:t>
            </a: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year 1998 to </a:t>
            </a: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altLang="en-US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 eaLnBrk="1" hangingPunct="1">
              <a:defRPr/>
            </a:pP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infected animal per herd is the norm 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 detected by current diagnostics)  </a:t>
            </a:r>
            <a:endParaRPr lang="en-US" altLang="en-US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 eaLnBrk="1" hangingPunct="1">
              <a:defRPr/>
            </a:pP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MI cattle are now theoretically traceable 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(unique electronic identification statewide, although circumvented by producers)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609600" y="152400"/>
            <a:ext cx="533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FontTx/>
              <a:buNone/>
              <a:defRPr/>
            </a:pPr>
            <a:r>
              <a:rPr lang="en-US" altLang="en-US" sz="3600" dirty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bTB in Michigan, USA:</a:t>
            </a:r>
            <a:r>
              <a:rPr lang="en-US" altLang="en-US" sz="3600" dirty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Livestock</a:t>
            </a:r>
            <a:endParaRPr lang="en-US" altLang="en-US" sz="3600" baseline="-25000" dirty="0" smtClean="0">
              <a:solidFill>
                <a:srgbClr val="748560">
                  <a:lumMod val="75000"/>
                </a:srgbClr>
              </a:solidFill>
              <a:latin typeface="Arial" charset="0"/>
            </a:endParaRPr>
          </a:p>
        </p:txBody>
      </p:sp>
      <p:pic>
        <p:nvPicPr>
          <p:cNvPr id="34820" name="Picture 5" descr="DSK269 6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3048000" cy="20224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19400" y="6270625"/>
            <a:ext cx="601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Gortázar et al., 2015.  </a:t>
            </a:r>
            <a:r>
              <a:rPr lang="en-US" altLang="en-US" sz="2000" i="1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Mamm. </a:t>
            </a:r>
            <a:r>
              <a:rPr lang="en-US" altLang="en-US" sz="2000" i="1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Rev. </a:t>
            </a:r>
            <a:r>
              <a:rPr lang="en-US" altLang="en-US" sz="2000" dirty="0" smtClean="0">
                <a:solidFill>
                  <a:srgbClr val="748560">
                    <a:lumMod val="75000"/>
                  </a:srgbClr>
                </a:solidFill>
                <a:latin typeface="Arial" charset="0"/>
              </a:rPr>
              <a:t>45:160-175.</a:t>
            </a:r>
            <a:endParaRPr lang="en-US" altLang="en-US" sz="2000" dirty="0" smtClean="0">
              <a:solidFill>
                <a:srgbClr val="748560">
                  <a:lumMod val="7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533400"/>
            <a:ext cx="6097587" cy="1066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latin typeface="Californian FB" pitchFamily="18" charset="0"/>
              </a:rPr>
              <a:t>Bovine TB Accreditation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33" y="2514600"/>
            <a:ext cx="4876800" cy="3611563"/>
          </a:xfrm>
        </p:spPr>
        <p:txBody>
          <a:bodyPr rtlCol="0">
            <a:normAutofit/>
          </a:bodyPr>
          <a:lstStyle/>
          <a:p>
            <a:pPr marL="182880" lvl="1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b="1" dirty="0" smtClean="0">
                <a:latin typeface="Californian FB" pitchFamily="18" charset="0"/>
              </a:rPr>
              <a:t>Alcona, Alpena, Montmorency</a:t>
            </a:r>
            <a:br>
              <a:rPr lang="en-US" altLang="en-US" b="1" dirty="0" smtClean="0">
                <a:latin typeface="Californian FB" pitchFamily="18" charset="0"/>
              </a:rPr>
            </a:br>
            <a:r>
              <a:rPr lang="en-US" altLang="en-US" b="1" dirty="0" smtClean="0">
                <a:latin typeface="Californian FB" pitchFamily="18" charset="0"/>
              </a:rPr>
              <a:t> and Oscoda counties</a:t>
            </a:r>
          </a:p>
          <a:p>
            <a:pPr marL="365760" lvl="1"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3200" dirty="0" smtClean="0">
                <a:latin typeface="Californian FB" pitchFamily="18" charset="0"/>
              </a:rPr>
              <a:t>340 </a:t>
            </a:r>
            <a:r>
              <a:rPr lang="en-US" altLang="en-US" sz="3200" dirty="0">
                <a:latin typeface="Californian FB" pitchFamily="18" charset="0"/>
              </a:rPr>
              <a:t>commercial herds + </a:t>
            </a:r>
            <a:r>
              <a:rPr lang="en-US" altLang="en-US" sz="3200" dirty="0" smtClean="0">
                <a:latin typeface="Californian FB" pitchFamily="18" charset="0"/>
              </a:rPr>
              <a:t/>
            </a:r>
            <a:br>
              <a:rPr lang="en-US" altLang="en-US" sz="3200" dirty="0" smtClean="0">
                <a:latin typeface="Californian FB" pitchFamily="18" charset="0"/>
              </a:rPr>
            </a:br>
            <a:r>
              <a:rPr lang="en-US" altLang="en-US" sz="3200" dirty="0" smtClean="0">
                <a:latin typeface="Californian FB" pitchFamily="18" charset="0"/>
              </a:rPr>
              <a:t>73 </a:t>
            </a:r>
            <a:r>
              <a:rPr lang="en-US" altLang="en-US" sz="3200" dirty="0">
                <a:latin typeface="Californian FB" pitchFamily="18" charset="0"/>
              </a:rPr>
              <a:t>freezer beef </a:t>
            </a:r>
            <a:r>
              <a:rPr lang="en-US" altLang="en-US" sz="3200" dirty="0" smtClean="0">
                <a:latin typeface="Californian FB" pitchFamily="18" charset="0"/>
              </a:rPr>
              <a:t>herds</a:t>
            </a:r>
            <a:endParaRPr lang="en-US" altLang="en-US" sz="3200" dirty="0">
              <a:latin typeface="Californian FB" pitchFamily="18" charset="0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47" y="1604726"/>
            <a:ext cx="3842153" cy="517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6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2463800"/>
            <a:ext cx="8229600" cy="36877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i="1" dirty="0" smtClean="0">
                <a:solidFill>
                  <a:srgbClr val="1F49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altLang="en-US" sz="2800" dirty="0" smtClean="0">
                <a:solidFill>
                  <a:srgbClr val="1F49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driven by effects of disease </a:t>
            </a:r>
          </a:p>
          <a:p>
            <a:pPr marL="990600" lvl="1" indent="-533400" eaLnBrk="1" hangingPunct="1">
              <a:defRPr/>
            </a:pPr>
            <a:r>
              <a:rPr lang="en-US" alt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Deer are abundant across Michigan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(1.7-2 million population)</a:t>
            </a:r>
          </a:p>
          <a:p>
            <a:pPr marL="990600" lvl="1" indent="-533400" eaLnBrk="1" hangingPunct="1">
              <a:defRPr/>
            </a:pPr>
            <a:r>
              <a:rPr lang="en-US" alt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bTB-associated mortality is minimal</a:t>
            </a:r>
          </a:p>
          <a:p>
            <a:pPr marL="990600" lvl="1" indent="-533400" eaLnBrk="1" hangingPunct="1">
              <a:defRPr/>
            </a:pPr>
            <a:r>
              <a:rPr lang="en-US" alt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economic &amp; cultural, rather than conservation, significance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rgbClr val="1F49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 argument is responsibility for leaving a healthy herd for sustained 	use of future generations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457200" y="304800"/>
            <a:ext cx="487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CC"/>
                </a:solidFill>
                <a:latin typeface="Arial" charset="0"/>
              </a:rPr>
              <a:t>Justification for vaccination in MI: </a:t>
            </a:r>
          </a:p>
        </p:txBody>
      </p: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5562600" y="228600"/>
            <a:ext cx="3365500" cy="2185988"/>
            <a:chOff x="3264" y="336"/>
            <a:chExt cx="2120" cy="1377"/>
          </a:xfrm>
        </p:grpSpPr>
        <p:pic>
          <p:nvPicPr>
            <p:cNvPr id="35846" name="Picture 7" descr="DSK111 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36"/>
              <a:ext cx="2114" cy="1377"/>
            </a:xfrm>
            <a:prstGeom prst="rect">
              <a:avLst/>
            </a:prstGeom>
            <a:noFill/>
            <a:ln w="9525">
              <a:solidFill>
                <a:srgbClr val="FFFF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7" name="Text Box 8"/>
            <p:cNvSpPr txBox="1">
              <a:spLocks noChangeArrowheads="1"/>
            </p:cNvSpPr>
            <p:nvPr/>
          </p:nvSpPr>
          <p:spPr bwMode="auto">
            <a:xfrm>
              <a:off x="4176" y="1536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Lucida Sans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Lucida Sans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Lucida Sans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Lucida Sans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Lucida Sans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Lucida Sans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Lucida Sans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Lucida Sans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Lucida Sans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>
                  <a:solidFill>
                    <a:prstClr val="black"/>
                  </a:solidFill>
                  <a:latin typeface="Arial" charset="0"/>
                </a:rPr>
                <a:t>Photo: D. Kenyon, MDNR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38200" y="166688"/>
            <a:ext cx="4714875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bTB in Michigan, USA: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</a:rPr>
              <a:t>White-tailed </a:t>
            </a:r>
            <a:r>
              <a:rPr lang="en-US" altLang="en-US" sz="3600" dirty="0">
                <a:solidFill>
                  <a:srgbClr val="748560">
                    <a:lumMod val="75000"/>
                  </a:srgbClr>
                </a:solidFill>
              </a:rPr>
              <a:t>deer (WTD</a:t>
            </a: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</a:rPr>
              <a:t>)</a:t>
            </a:r>
            <a:endParaRPr lang="en-US" altLang="en-US" sz="3600" baseline="-25000" dirty="0">
              <a:solidFill>
                <a:srgbClr val="748560">
                  <a:lumMod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7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6" name="Rectangle 6"/>
          <p:cNvSpPr>
            <a:spLocks noGrp="1" noChangeArrowheads="1"/>
          </p:cNvSpPr>
          <p:nvPr>
            <p:ph idx="1"/>
          </p:nvPr>
        </p:nvSpPr>
        <p:spPr>
          <a:xfrm>
            <a:off x="914400" y="15240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Not territorial</a:t>
            </a:r>
          </a:p>
          <a:p>
            <a:pPr eaLnBrk="1" hangingPunct="1">
              <a:defRPr/>
            </a:pPr>
            <a:r>
              <a:rPr lang="en-US" altLang="en-US" sz="2800" dirty="0" smtClean="0"/>
              <a:t>Does 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</a:rPr>
              <a:t>(females) </a:t>
            </a:r>
            <a:r>
              <a:rPr lang="en-US" altLang="en-US" sz="2800" dirty="0" smtClean="0"/>
              <a:t>and their female offspring exhibit remarkable fidelity to natal range</a:t>
            </a:r>
          </a:p>
          <a:p>
            <a:pPr eaLnBrk="1" hangingPunct="1">
              <a:defRPr/>
            </a:pPr>
            <a:r>
              <a:rPr lang="en-US" altLang="en-US" sz="2800" dirty="0" smtClean="0"/>
              <a:t>In the bTB endemic area, most does are bred as yearlings; half give birth to twins</a:t>
            </a:r>
          </a:p>
          <a:p>
            <a:pPr eaLnBrk="1" hangingPunct="1">
              <a:defRPr/>
            </a:pPr>
            <a:r>
              <a:rPr lang="en-US" altLang="en-US" sz="2800" dirty="0" smtClean="0"/>
              <a:t>Does typically twin annually from age 2 on</a:t>
            </a:r>
          </a:p>
          <a:p>
            <a:pPr eaLnBrk="1" hangingPunct="1">
              <a:defRPr/>
            </a:pPr>
            <a:r>
              <a:rPr lang="en-US" altLang="en-US" sz="2800" dirty="0" smtClean="0"/>
              <a:t>Doe groups, if infected, likely maintain bTB locally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bTB in Michigan, USA: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</a:rPr>
              <a:t>WTD ecology</a:t>
            </a:r>
            <a:endParaRPr lang="en-US" altLang="en-US" sz="3600" baseline="-25000" dirty="0" smtClean="0">
              <a:solidFill>
                <a:srgbClr val="748560">
                  <a:lumMod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7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idx="1"/>
          </p:nvPr>
        </p:nvSpPr>
        <p:spPr>
          <a:xfrm>
            <a:off x="906463" y="1600200"/>
            <a:ext cx="82296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Bucks (males) likely responsible for between group transmission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Transmission </a:t>
            </a:r>
            <a:r>
              <a:rPr lang="en-US" altLang="en-US" sz="2800" dirty="0" smtClean="0"/>
              <a:t>(largely) density-dependent</a:t>
            </a:r>
            <a:endParaRPr lang="en-US" altLang="en-US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Estimated hunter harvest rates for the core bTB outbreak area: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>
                <a:solidFill>
                  <a:srgbClr val="006600"/>
                </a:solidFill>
              </a:rPr>
              <a:t>40% of buck population/year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>
                <a:solidFill>
                  <a:srgbClr val="006600"/>
                </a:solidFill>
              </a:rPr>
              <a:t>16% of the antlerless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</a:rPr>
              <a:t>(does &amp; fawns) </a:t>
            </a:r>
            <a:r>
              <a:rPr lang="en-US" altLang="en-US" sz="2400" dirty="0" smtClean="0">
                <a:solidFill>
                  <a:srgbClr val="006600"/>
                </a:solidFill>
              </a:rPr>
              <a:t>population/year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>
                <a:solidFill>
                  <a:srgbClr val="006600"/>
                </a:solidFill>
              </a:rPr>
              <a:t>~40% </a:t>
            </a:r>
            <a:r>
              <a:rPr lang="en-US" altLang="en-US" sz="2400" dirty="0" smtClean="0">
                <a:solidFill>
                  <a:schemeClr val="accent2">
                    <a:lumMod val="75000"/>
                  </a:schemeClr>
                </a:solidFill>
              </a:rPr>
              <a:t>(range: 31-49%) </a:t>
            </a:r>
            <a:r>
              <a:rPr lang="en-US" altLang="en-US" sz="2400" dirty="0" smtClean="0">
                <a:solidFill>
                  <a:srgbClr val="006600"/>
                </a:solidFill>
              </a:rPr>
              <a:t>of the annual harvest 2001-2011 composed of animals </a:t>
            </a:r>
            <a:r>
              <a:rPr lang="en-US" altLang="en-US" sz="2400" dirty="0" smtClean="0">
                <a:solidFill>
                  <a:srgbClr val="006600"/>
                </a:solidFill>
                <a:cs typeface="Arial" charset="0"/>
              </a:rPr>
              <a:t>≤ </a:t>
            </a:r>
            <a:r>
              <a:rPr lang="en-US" altLang="en-US" sz="2400" dirty="0" smtClean="0">
                <a:solidFill>
                  <a:srgbClr val="006600"/>
                </a:solidFill>
              </a:rPr>
              <a:t>1.5 years old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Annual mean harvest: </a:t>
            </a:r>
            <a:r>
              <a:rPr lang="en-US" altLang="en-US" sz="2400" dirty="0" smtClean="0">
                <a:solidFill>
                  <a:srgbClr val="006600"/>
                </a:solidFill>
              </a:rPr>
              <a:t>~5400 from population of		 ~25,000-30,000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22288" y="228600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1F49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bTB in Michigan, USA: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smtClean="0">
                <a:solidFill>
                  <a:srgbClr val="748560">
                    <a:lumMod val="75000"/>
                  </a:srgbClr>
                </a:solidFill>
              </a:rPr>
              <a:t>WTD ecology</a:t>
            </a:r>
            <a:endParaRPr lang="en-US" altLang="en-US" sz="3600" baseline="-25000" dirty="0" smtClean="0">
              <a:solidFill>
                <a:srgbClr val="74856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3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irelandareaslide1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9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9.9|29.3|10|5.2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"/>
</p:tagLst>
</file>

<file path=ppt/theme/theme1.xml><?xml version="1.0" encoding="utf-8"?>
<a:theme xmlns:a="http://schemas.openxmlformats.org/drawingml/2006/main" name="1_Custom Design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ustom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ustom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NRGreen&amp;Tan2015">
  <a:themeElements>
    <a:clrScheme name="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Custom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NRGreen&amp;Tan2015">
  <a:themeElements>
    <a:clrScheme name="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Custom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1_Blank Presentatio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819</Words>
  <Application>Microsoft Office PowerPoint</Application>
  <PresentationFormat>On-screen Show (4:3)</PresentationFormat>
  <Paragraphs>160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1_Custom Design</vt:lpstr>
      <vt:lpstr>2_Custom Design</vt:lpstr>
      <vt:lpstr>DNRGreen&amp;Tan2015</vt:lpstr>
      <vt:lpstr>4_Office Theme</vt:lpstr>
      <vt:lpstr>1_DNRGreen&amp;Tan2015</vt:lpstr>
      <vt:lpstr>3_Default Design</vt:lpstr>
      <vt:lpstr>1_Blank Presentation</vt:lpstr>
      <vt:lpstr>PowerPoint Presentation</vt:lpstr>
      <vt:lpstr>Summary, bTB infected livestock herds and wild deer, 1975-2017</vt:lpstr>
      <vt:lpstr>PowerPoint Presentation</vt:lpstr>
      <vt:lpstr>PowerPoint Presentation</vt:lpstr>
      <vt:lpstr>Bovine TB Accreditation Zones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Michigan M. bovis isolates to 6/2017</vt:lpstr>
      <vt:lpstr>Metadata for WGSs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thanks.</vt:lpstr>
    </vt:vector>
  </TitlesOfParts>
  <Company>State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Michigan bTB isolates to 6/2017</dc:title>
  <dc:creator>O'Brien, Daniel (DNR)</dc:creator>
  <cp:lastModifiedBy>O'Brien, Daniel (DNR)</cp:lastModifiedBy>
  <cp:revision>27</cp:revision>
  <dcterms:created xsi:type="dcterms:W3CDTF">2017-05-31T16:03:45Z</dcterms:created>
  <dcterms:modified xsi:type="dcterms:W3CDTF">2017-05-31T21:34:01Z</dcterms:modified>
</cp:coreProperties>
</file>