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17"/>
  </p:notesMasterIdLst>
  <p:handoutMasterIdLst>
    <p:handoutMasterId r:id="rId18"/>
  </p:handoutMasterIdLst>
  <p:sldIdLst>
    <p:sldId id="332" r:id="rId2"/>
    <p:sldId id="333" r:id="rId3"/>
    <p:sldId id="349" r:id="rId4"/>
    <p:sldId id="352" r:id="rId5"/>
    <p:sldId id="351" r:id="rId6"/>
    <p:sldId id="329" r:id="rId7"/>
    <p:sldId id="350" r:id="rId8"/>
    <p:sldId id="340" r:id="rId9"/>
    <p:sldId id="353" r:id="rId10"/>
    <p:sldId id="354" r:id="rId11"/>
    <p:sldId id="355" r:id="rId12"/>
    <p:sldId id="356" r:id="rId13"/>
    <p:sldId id="357" r:id="rId14"/>
    <p:sldId id="358" r:id="rId15"/>
    <p:sldId id="34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3"/>
    <p:restoredTop sz="96065"/>
  </p:normalViewPr>
  <p:slideViewPr>
    <p:cSldViewPr snapToGrid="0" snapToObjects="1">
      <p:cViewPr varScale="1">
        <p:scale>
          <a:sx n="104" d="100"/>
          <a:sy n="104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E700B-D5FC-0246-80C3-3A79066BA2F4}" type="datetimeFigureOut">
              <a:rPr lang="en-US" smtClean="0"/>
              <a:t>11/07/17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7EE5-02F5-D04D-91FD-2926F6B4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C503-FCF6-AA42-A170-A5BE07997A9F}" type="datetimeFigureOut">
              <a:rPr lang="en-US" smtClean="0"/>
              <a:t>11/07/17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3A54D-3315-2643-A461-FD12A0D0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B78E9-CEBC-DE44-B6D3-5B1C9C0A590A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4A80A-8AD9-7748-AD9F-0D9F4DA5EC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192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C3056-3580-524B-9A0F-3CA239650D94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FB63-57CA-D14A-BDA2-A82122873D5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93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80F57-0E61-8D4D-8AAC-C2E73789A5E7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5A15-832F-E447-9A75-0632150CCB0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08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FF90-1E73-374E-93EE-4DEC09F0839C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5B80A-FE05-DB4F-9BBD-59ADE1E9E73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009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68479-FE9B-0E4B-B19E-C446BF5B25F4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2302C-F71A-0D4E-93B8-61911F294DC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4007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F4ABE-3A8D-484A-9859-576F5034E464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B2E2-DC39-3445-ABBD-181FA949CE7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214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22D7D-6278-C44D-9A94-A59FF3102E70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20D2-9FF4-334B-9A48-FD382847FF3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455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8AB29-4C8C-3749-B7E3-4EEC1224E70A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F5422-8CB6-8C41-9C08-1495DF3EAB7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152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3364D5-E1D6-3948-AEEF-2D1501D36BD8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B857-16C6-6F48-8102-5DD4DCAAF0F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640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4A866-E68E-B244-B7C3-271D92583E2E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C85B8-E6E0-0947-AC8D-B7740A38C2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287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E9968-62E0-E144-90EC-278D399102C7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052F-9DBF-0E43-877D-2F6ADC47003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16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Master text styles</a:t>
            </a:r>
          </a:p>
          <a:p>
            <a:pPr lvl="1"/>
            <a:r>
              <a:rPr lang="en-GB" altLang="x-none"/>
              <a:t>Second level</a:t>
            </a:r>
          </a:p>
          <a:p>
            <a:pPr lvl="2"/>
            <a:r>
              <a:rPr lang="en-GB" altLang="x-none"/>
              <a:t>Third level</a:t>
            </a:r>
          </a:p>
          <a:p>
            <a:pPr lvl="3"/>
            <a:r>
              <a:rPr lang="en-GB" altLang="x-none"/>
              <a:t>Fourth level</a:t>
            </a:r>
          </a:p>
          <a:p>
            <a:pPr lvl="4"/>
            <a:r>
              <a:rPr lang="en-GB" altLang="x-none"/>
              <a:t>Fifth level</a:t>
            </a:r>
            <a:endParaRPr lang="en-US" altLang="x-non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9FB7E38-6835-CA4C-8374-62F701B41C82}" type="datetimeFigureOut">
              <a:rPr lang="en-US" altLang="x-none"/>
              <a:pPr/>
              <a:t>11/07/17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A126C7FB-129A-1442-9DC0-CE7A780CE97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4" r:id="rId2"/>
    <p:sldLayoutId id="2147483832" r:id="rId3"/>
    <p:sldLayoutId id="2147483825" r:id="rId4"/>
    <p:sldLayoutId id="2147483833" r:id="rId5"/>
    <p:sldLayoutId id="2147483826" r:id="rId6"/>
    <p:sldLayoutId id="2147483827" r:id="rId7"/>
    <p:sldLayoutId id="2147483834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em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628" y="1789113"/>
            <a:ext cx="7952198" cy="1470025"/>
          </a:xfrm>
        </p:spPr>
        <p:txBody>
          <a:bodyPr/>
          <a:lstStyle/>
          <a:p>
            <a:pPr algn="ctr"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Genetic epidemiology of bovine </a:t>
            </a:r>
            <a:r>
              <a:rPr lang="en-US" sz="3200" dirty="0" err="1" smtClean="0">
                <a:ea typeface="+mj-ea"/>
                <a:cs typeface="+mj-cs"/>
              </a:rPr>
              <a:t>tb</a:t>
            </a:r>
            <a:r>
              <a:rPr lang="en-US" sz="3200" dirty="0" smtClean="0">
                <a:ea typeface="+mj-ea"/>
                <a:cs typeface="+mj-cs"/>
              </a:rPr>
              <a:t> in northern Ireland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85628" y="3770204"/>
            <a:ext cx="795219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x-none" dirty="0" smtClean="0"/>
              <a:t>Hannah </a:t>
            </a:r>
            <a:r>
              <a:rPr lang="en-US" altLang="x-none" dirty="0" err="1" smtClean="0"/>
              <a:t>Trewby</a:t>
            </a:r>
            <a:r>
              <a:rPr lang="en-US" altLang="x-none" dirty="0" smtClean="0"/>
              <a:t> </a:t>
            </a:r>
          </a:p>
          <a:p>
            <a:pPr algn="ctr" eaLnBrk="1" hangingPunct="1"/>
            <a:r>
              <a:rPr lang="en-US" altLang="x-none" sz="1800" dirty="0" err="1"/>
              <a:t>h</a:t>
            </a:r>
            <a:r>
              <a:rPr lang="en-US" altLang="x-none" sz="1800" dirty="0" err="1" smtClean="0"/>
              <a:t>annah.trewby@glasgow.ac.uk</a:t>
            </a:r>
            <a:endParaRPr lang="en-US" altLang="x-none" sz="1800" dirty="0"/>
          </a:p>
        </p:txBody>
      </p:sp>
    </p:spTree>
    <p:extLst>
      <p:ext uri="{BB962C8B-B14F-4D97-AF65-F5344CB8AC3E}">
        <p14:creationId xmlns:p14="http://schemas.microsoft.com/office/powerpoint/2010/main" val="64501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structure of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dirty="0" smtClean="0"/>
              <a:t> VNTR-types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74"/>
            <a:ext cx="8229600" cy="1430465"/>
          </a:xfrm>
        </p:spPr>
        <p:txBody>
          <a:bodyPr/>
          <a:lstStyle/>
          <a:p>
            <a:r>
              <a:rPr lang="en-US" sz="2400" dirty="0" smtClean="0"/>
              <a:t>Quantify association between the spatial structure of </a:t>
            </a:r>
            <a:r>
              <a:rPr lang="en-US" sz="2400" i="1" dirty="0" smtClean="0"/>
              <a:t>M. </a:t>
            </a:r>
            <a:r>
              <a:rPr lang="en-US" sz="2400" i="1" dirty="0" err="1" smtClean="0"/>
              <a:t>bovis</a:t>
            </a:r>
            <a:r>
              <a:rPr lang="en-US" sz="2400" i="1" dirty="0"/>
              <a:t> </a:t>
            </a:r>
            <a:r>
              <a:rPr lang="en-US" sz="2400" dirty="0" smtClean="0"/>
              <a:t>infections in NI cattle, and: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570922"/>
            <a:ext cx="5267740" cy="3820734"/>
          </a:xfrm>
        </p:spPr>
        <p:txBody>
          <a:bodyPr/>
          <a:lstStyle/>
          <a:p>
            <a:pPr lvl="1"/>
            <a:r>
              <a:rPr lang="en-US" sz="2000" dirty="0" smtClean="0"/>
              <a:t>Landscape </a:t>
            </a:r>
            <a:r>
              <a:rPr lang="en-US" sz="2000" dirty="0"/>
              <a:t>features</a:t>
            </a:r>
          </a:p>
          <a:p>
            <a:pPr lvl="1"/>
            <a:r>
              <a:rPr lang="en-US" sz="2000" dirty="0" smtClean="0"/>
              <a:t>Badger </a:t>
            </a:r>
            <a:r>
              <a:rPr lang="en-US" sz="2000" dirty="0"/>
              <a:t>population </a:t>
            </a:r>
            <a:r>
              <a:rPr lang="en-US" sz="2000" dirty="0" smtClean="0"/>
              <a:t>structure</a:t>
            </a:r>
            <a:endParaRPr lang="en-US" dirty="0" smtClean="0"/>
          </a:p>
          <a:p>
            <a:pPr marL="719138" lvl="2" indent="0">
              <a:buNone/>
            </a:pPr>
            <a:r>
              <a:rPr lang="en-US" sz="1600" dirty="0" smtClean="0"/>
              <a:t>Allen </a:t>
            </a:r>
            <a:r>
              <a:rPr lang="en-US" sz="1600" dirty="0"/>
              <a:t>et al. </a:t>
            </a:r>
            <a:r>
              <a:rPr lang="en-US" sz="1600" i="1" dirty="0" smtClean="0"/>
              <a:t>(in prep)</a:t>
            </a:r>
            <a:endParaRPr lang="en-US" sz="1600" i="1" dirty="0"/>
          </a:p>
          <a:p>
            <a:pPr lvl="1"/>
            <a:r>
              <a:rPr lang="en-US" sz="2000" dirty="0"/>
              <a:t>Connectivity of the </a:t>
            </a:r>
            <a:r>
              <a:rPr lang="en-US" sz="2000" dirty="0" smtClean="0"/>
              <a:t>NI cattle </a:t>
            </a:r>
            <a:r>
              <a:rPr lang="en-US" sz="2000" dirty="0"/>
              <a:t>population</a:t>
            </a:r>
          </a:p>
          <a:p>
            <a:pPr lvl="2"/>
            <a:r>
              <a:rPr lang="en-US" sz="1800" dirty="0"/>
              <a:t>Recorded cattle movements between </a:t>
            </a:r>
            <a:r>
              <a:rPr lang="en-US" sz="1800" dirty="0" smtClean="0"/>
              <a:t>herds?</a:t>
            </a:r>
            <a:endParaRPr lang="en-US" sz="1800" dirty="0" smtClean="0"/>
          </a:p>
          <a:p>
            <a:pPr lvl="2"/>
            <a:endParaRPr lang="en-US" sz="1800" dirty="0"/>
          </a:p>
          <a:p>
            <a:pPr marL="182563" lvl="1"/>
            <a:r>
              <a:rPr lang="en-GB" sz="2500" dirty="0" smtClean="0">
                <a:latin typeface="Calibri" charset="0"/>
                <a:ea typeface="Calibri" charset="0"/>
                <a:cs typeface="Times New Roman" charset="0"/>
              </a:rPr>
              <a:t>Is spread in cattle or in badgers responsible </a:t>
            </a:r>
            <a:r>
              <a:rPr lang="en-GB" sz="2500" dirty="0">
                <a:latin typeface="Calibri" charset="0"/>
                <a:ea typeface="Calibri" charset="0"/>
                <a:cs typeface="Times New Roman" charset="0"/>
              </a:rPr>
              <a:t>for </a:t>
            </a:r>
            <a:r>
              <a:rPr lang="en-GB" sz="2500" dirty="0" smtClean="0">
                <a:latin typeface="Calibri" charset="0"/>
                <a:ea typeface="Calibri" charset="0"/>
                <a:cs typeface="Times New Roman" charset="0"/>
              </a:rPr>
              <a:t>spatial persistence?</a:t>
            </a:r>
            <a:endParaRPr lang="en-US" sz="2500" dirty="0"/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7" y="4282115"/>
            <a:ext cx="2322946" cy="18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66" y="2457872"/>
            <a:ext cx="2322946" cy="17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1588"/>
            <a:ext cx="8229600" cy="990600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3600" dirty="0" smtClean="0"/>
              <a:t>WHOLE GENOME SEQUENCING FOR FINE-SCALE EPIDEMIOLOGY</a:t>
            </a:r>
            <a:endParaRPr lang="en-US" sz="35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85298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6" y="4427557"/>
            <a:ext cx="5999988" cy="23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WGS for fine-scale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35808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Sequenced all isolates for one recently-emerged VNTR-type</a:t>
            </a:r>
          </a:p>
          <a:p>
            <a:pPr lvl="1">
              <a:defRPr/>
            </a:pPr>
            <a:r>
              <a:rPr lang="en-US" sz="1800" dirty="0" smtClean="0"/>
              <a:t>139 cattle isolates from 68 outbreaks</a:t>
            </a:r>
          </a:p>
          <a:p>
            <a:pPr lvl="1">
              <a:defRPr/>
            </a:pPr>
            <a:r>
              <a:rPr lang="en-US" sz="1800" dirty="0" smtClean="0"/>
              <a:t>Six badger isolates from five individual animals</a:t>
            </a:r>
            <a:endParaRPr lang="en-US" dirty="0" smtClean="0"/>
          </a:p>
          <a:p>
            <a:pPr marL="182563" lvl="1">
              <a:defRPr/>
            </a:pPr>
            <a:endParaRPr lang="en-US" sz="500" dirty="0" smtClean="0"/>
          </a:p>
          <a:p>
            <a:pPr marL="182563" lvl="1">
              <a:defRPr/>
            </a:pPr>
            <a:r>
              <a:rPr lang="en-US" sz="2200" dirty="0"/>
              <a:t>Plus samples from two ancestral VNTR-types</a:t>
            </a:r>
          </a:p>
          <a:p>
            <a:pPr marL="455613" lvl="2">
              <a:defRPr/>
            </a:pPr>
            <a:r>
              <a:rPr lang="en-US" dirty="0" smtClean="0"/>
              <a:t>Four </a:t>
            </a:r>
            <a:r>
              <a:rPr lang="en-US" smtClean="0"/>
              <a:t>VNTR-1 isolates: </a:t>
            </a:r>
            <a:r>
              <a:rPr lang="en-US" dirty="0"/>
              <a:t>ancestral to VNTRA-10</a:t>
            </a:r>
          </a:p>
          <a:p>
            <a:pPr marL="455613" lvl="2">
              <a:defRPr/>
            </a:pPr>
            <a:r>
              <a:rPr lang="en-US" dirty="0" smtClean="0"/>
              <a:t>One VNTR-4 isolate: </a:t>
            </a:r>
            <a:r>
              <a:rPr lang="en-US" dirty="0"/>
              <a:t>outgroup</a:t>
            </a:r>
          </a:p>
          <a:p>
            <a:pPr marL="182563" lvl="1">
              <a:defRPr/>
            </a:pPr>
            <a:endParaRPr lang="en-US" sz="500" dirty="0"/>
          </a:p>
          <a:p>
            <a:pPr marL="182563" lvl="1">
              <a:defRPr/>
            </a:pPr>
            <a:r>
              <a:rPr lang="en-US" sz="2200" dirty="0"/>
              <a:t>Can </a:t>
            </a:r>
            <a:r>
              <a:rPr lang="en-US" sz="2200" dirty="0" smtClean="0"/>
              <a:t>we use WGS to </a:t>
            </a:r>
            <a:r>
              <a:rPr lang="en-US" sz="2200" dirty="0"/>
              <a:t>make inferences </a:t>
            </a:r>
            <a:r>
              <a:rPr lang="en-US" sz="2200" dirty="0" smtClean="0"/>
              <a:t>within VNTR-type?</a:t>
            </a:r>
            <a:endParaRPr lang="en-US" sz="2200" dirty="0"/>
          </a:p>
          <a:p>
            <a:pPr marL="182563" lvl="1">
              <a:defRPr/>
            </a:pPr>
            <a:endParaRPr lang="en-US" b="1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70643" y="6544848"/>
            <a:ext cx="3873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400" dirty="0" err="1"/>
              <a:t>Trewby</a:t>
            </a:r>
            <a:r>
              <a:rPr lang="en-US" altLang="x-none" sz="1400" dirty="0"/>
              <a:t> et al</a:t>
            </a:r>
            <a:r>
              <a:rPr lang="en-US" altLang="x-none" sz="1400" dirty="0" smtClean="0"/>
              <a:t>. 2015 </a:t>
            </a:r>
            <a:r>
              <a:rPr lang="en-US" altLang="x-none" sz="1400" i="1" dirty="0" smtClean="0"/>
              <a:t>Epidemics</a:t>
            </a:r>
            <a:endParaRPr lang="en-US" altLang="x-none" sz="1400" i="1" dirty="0"/>
          </a:p>
        </p:txBody>
      </p:sp>
    </p:spTree>
    <p:extLst>
      <p:ext uri="{BB962C8B-B14F-4D97-AF65-F5344CB8AC3E}">
        <p14:creationId xmlns:p14="http://schemas.microsoft.com/office/powerpoint/2010/main" val="154420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784"/>
            <a:ext cx="4407408" cy="4776216"/>
          </a:xfrm>
        </p:spPr>
        <p:txBody>
          <a:bodyPr/>
          <a:lstStyle/>
          <a:p>
            <a:endParaRPr lang="en-US" altLang="x-none" sz="2800" dirty="0" smtClean="0">
              <a:ea typeface="ＭＳ Ｐゴシック" charset="-128"/>
            </a:endParaRPr>
          </a:p>
          <a:p>
            <a:r>
              <a:rPr lang="en-US" altLang="x-none" sz="2600" dirty="0" smtClean="0">
                <a:ea typeface="ＭＳ Ｐゴシック" charset="-128"/>
              </a:rPr>
              <a:t>Switching </a:t>
            </a:r>
            <a:r>
              <a:rPr lang="en-US" altLang="x-none" sz="2600" dirty="0">
                <a:ea typeface="ＭＳ Ｐゴシック" charset="-128"/>
              </a:rPr>
              <a:t>of VNTR-type observed in one lineage </a:t>
            </a:r>
          </a:p>
          <a:p>
            <a:pPr lvl="1"/>
            <a:endParaRPr lang="en-US" altLang="x-none" sz="1400" dirty="0">
              <a:ea typeface="ＭＳ Ｐゴシック" charset="-128"/>
            </a:endParaRPr>
          </a:p>
          <a:p>
            <a:r>
              <a:rPr lang="en-US" altLang="x-none" sz="2600" dirty="0" smtClean="0">
                <a:ea typeface="ＭＳ Ｐゴシック" charset="-128"/>
              </a:rPr>
              <a:t>No significant associations between genetic distance and epi. metrics</a:t>
            </a:r>
          </a:p>
          <a:p>
            <a:pPr marL="534988" lvl="1" indent="-260350"/>
            <a:r>
              <a:rPr lang="en-US" altLang="x-none" sz="2400" dirty="0" smtClean="0">
                <a:ea typeface="ＭＳ Ｐゴシック" charset="-128"/>
              </a:rPr>
              <a:t>Lack of power at the fine scale</a:t>
            </a:r>
          </a:p>
          <a:p>
            <a:endParaRPr lang="en-US" altLang="x-none" sz="1600" dirty="0">
              <a:ea typeface="ＭＳ Ｐゴシック" charset="-128"/>
            </a:endParaRPr>
          </a:p>
          <a:p>
            <a:pPr marL="455613" lvl="2">
              <a:defRPr/>
            </a:pPr>
            <a:endParaRPr lang="en-US" sz="2000" dirty="0"/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64608" y="1298448"/>
            <a:ext cx="4279392" cy="5178552"/>
            <a:chOff x="5725886" y="2242002"/>
            <a:chExt cx="3494428" cy="4305744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629" y="2242002"/>
              <a:ext cx="3374685" cy="4305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725886" y="2971800"/>
              <a:ext cx="1606438" cy="1344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 for fine-scale epidemiology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70643" y="6544848"/>
            <a:ext cx="3873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400" dirty="0" err="1"/>
              <a:t>Trewby</a:t>
            </a:r>
            <a:r>
              <a:rPr lang="en-US" altLang="x-none" sz="1400" dirty="0"/>
              <a:t> et al</a:t>
            </a:r>
            <a:r>
              <a:rPr lang="en-US" altLang="x-none" sz="1400" dirty="0" smtClean="0"/>
              <a:t>. 2015 </a:t>
            </a:r>
            <a:r>
              <a:rPr lang="en-US" altLang="x-none" sz="1400" i="1" dirty="0" smtClean="0"/>
              <a:t>Epidemics</a:t>
            </a:r>
            <a:endParaRPr lang="en-US" altLang="x-none" sz="1400" i="1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3" y="1591441"/>
            <a:ext cx="1910401" cy="134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3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 for fine-scale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944"/>
            <a:ext cx="8229600" cy="4639056"/>
          </a:xfrm>
        </p:spPr>
        <p:txBody>
          <a:bodyPr/>
          <a:lstStyle/>
          <a:p>
            <a:pPr marL="182563" lvl="1">
              <a:defRPr/>
            </a:pPr>
            <a:r>
              <a:rPr lang="en-US" sz="2800" dirty="0"/>
              <a:t>Definite advantages over molecular </a:t>
            </a:r>
            <a:r>
              <a:rPr lang="en-US" sz="2800" dirty="0" smtClean="0"/>
              <a:t>typing</a:t>
            </a:r>
            <a:endParaRPr lang="en-US" sz="2800" dirty="0"/>
          </a:p>
          <a:p>
            <a:pPr marL="455613" lvl="2">
              <a:defRPr/>
            </a:pPr>
            <a:r>
              <a:rPr lang="en-US" sz="2400" dirty="0" smtClean="0"/>
              <a:t>Resolution</a:t>
            </a:r>
          </a:p>
          <a:p>
            <a:pPr marL="455613" lvl="2">
              <a:defRPr/>
            </a:pPr>
            <a:r>
              <a:rPr lang="en-US" sz="2400" dirty="0" smtClean="0"/>
              <a:t>Robustness</a:t>
            </a:r>
          </a:p>
          <a:p>
            <a:pPr marL="455613" lvl="2">
              <a:defRPr/>
            </a:pPr>
            <a:r>
              <a:rPr lang="en-US" sz="2400" dirty="0"/>
              <a:t>P</a:t>
            </a:r>
            <a:r>
              <a:rPr lang="en-US" sz="2400" dirty="0" smtClean="0"/>
              <a:t>otential </a:t>
            </a:r>
            <a:r>
              <a:rPr lang="en-US" sz="2400" dirty="0"/>
              <a:t>for phylogenetic </a:t>
            </a:r>
            <a:r>
              <a:rPr lang="en-US" sz="2400" dirty="0" smtClean="0"/>
              <a:t>approaches</a:t>
            </a:r>
          </a:p>
          <a:p>
            <a:pPr marL="455613" lvl="2">
              <a:defRPr/>
            </a:pPr>
            <a:endParaRPr lang="en-US" sz="1200" dirty="0"/>
          </a:p>
          <a:p>
            <a:pPr marL="182563" lvl="1">
              <a:defRPr/>
            </a:pPr>
            <a:r>
              <a:rPr lang="en-US" sz="2800" dirty="0"/>
              <a:t>Not without </a:t>
            </a:r>
            <a:r>
              <a:rPr lang="en-US" sz="2800" dirty="0" smtClean="0"/>
              <a:t>limitations</a:t>
            </a:r>
            <a:endParaRPr lang="en-US" sz="2800" dirty="0"/>
          </a:p>
          <a:p>
            <a:pPr marL="455613" lvl="2">
              <a:defRPr/>
            </a:pPr>
            <a:r>
              <a:rPr lang="en-US" sz="2400" dirty="0"/>
              <a:t>Slow and variable evolutionary </a:t>
            </a:r>
            <a:r>
              <a:rPr lang="en-US" sz="2400" dirty="0" smtClean="0"/>
              <a:t>rate</a:t>
            </a:r>
          </a:p>
          <a:p>
            <a:pPr marL="455613" lvl="2">
              <a:defRPr/>
            </a:pPr>
            <a:r>
              <a:rPr lang="en-US" sz="2400" dirty="0"/>
              <a:t>W</a:t>
            </a:r>
            <a:r>
              <a:rPr lang="en-US" sz="2400" dirty="0" smtClean="0"/>
              <a:t>ithin-host diversification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11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982" y="1792224"/>
            <a:ext cx="4188656" cy="4621784"/>
          </a:xfrm>
        </p:spPr>
        <p:txBody>
          <a:bodyPr/>
          <a:lstStyle/>
          <a:p>
            <a:r>
              <a:rPr lang="en-US" sz="2200" dirty="0" smtClean="0"/>
              <a:t>AFBI Northern Ireland</a:t>
            </a:r>
            <a:endParaRPr lang="en-US" sz="2200" dirty="0"/>
          </a:p>
          <a:p>
            <a:pPr lvl="1"/>
            <a:r>
              <a:rPr lang="en-US" sz="1800" dirty="0"/>
              <a:t>Robin </a:t>
            </a:r>
            <a:r>
              <a:rPr lang="en-US" sz="1800" dirty="0" err="1"/>
              <a:t>Skuce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smtClean="0"/>
              <a:t>Adrian </a:t>
            </a:r>
            <a:r>
              <a:rPr lang="en-US" sz="1800" dirty="0"/>
              <a:t>Allen </a:t>
            </a:r>
          </a:p>
          <a:p>
            <a:pPr lvl="1"/>
            <a:r>
              <a:rPr lang="en-US" sz="1800" dirty="0" smtClean="0"/>
              <a:t>David Wright </a:t>
            </a:r>
            <a:r>
              <a:rPr lang="en-US" sz="1400" dirty="0" smtClean="0"/>
              <a:t>(QUB)</a:t>
            </a:r>
            <a:endParaRPr lang="en-US" sz="1600" dirty="0" smtClean="0"/>
          </a:p>
          <a:p>
            <a:pPr lvl="1"/>
            <a:r>
              <a:rPr lang="en-US" sz="1800" dirty="0"/>
              <a:t>Eleanor </a:t>
            </a:r>
            <a:r>
              <a:rPr lang="en-US" sz="1800" dirty="0" err="1" smtClean="0"/>
              <a:t>Presho</a:t>
            </a:r>
            <a:endParaRPr lang="en-US" sz="1800" dirty="0"/>
          </a:p>
          <a:p>
            <a:pPr lvl="1"/>
            <a:r>
              <a:rPr lang="en-US" sz="1800" dirty="0"/>
              <a:t>Stewart McBride</a:t>
            </a:r>
          </a:p>
          <a:p>
            <a:pPr lvl="1"/>
            <a:r>
              <a:rPr lang="en-US" sz="1800" dirty="0"/>
              <a:t>Carl McCormick</a:t>
            </a:r>
          </a:p>
          <a:p>
            <a:pPr lvl="1"/>
            <a:r>
              <a:rPr lang="en-US" sz="1800" dirty="0" smtClean="0"/>
              <a:t>Tom </a:t>
            </a:r>
            <a:r>
              <a:rPr lang="en-US" sz="1800" dirty="0"/>
              <a:t>Mallon</a:t>
            </a:r>
          </a:p>
          <a:p>
            <a:pPr marL="1050925" lvl="4" indent="0">
              <a:buNone/>
            </a:pPr>
            <a:r>
              <a:rPr lang="en-US" sz="1400" dirty="0" smtClean="0"/>
              <a:t>et al</a:t>
            </a:r>
            <a:r>
              <a:rPr lang="mr-IN" sz="1400" dirty="0" smtClean="0"/>
              <a:t>…</a:t>
            </a:r>
            <a:endParaRPr lang="en-US" sz="1400" dirty="0"/>
          </a:p>
          <a:p>
            <a:pPr lvl="1"/>
            <a:endParaRPr lang="en-US" sz="500" dirty="0"/>
          </a:p>
          <a:p>
            <a:r>
              <a:rPr lang="en-US" sz="2000" dirty="0" smtClean="0"/>
              <a:t>Department for Agriculture and Rural Affairs Northern Ireland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704"/>
            <a:ext cx="4413504" cy="5020056"/>
          </a:xfrm>
        </p:spPr>
        <p:txBody>
          <a:bodyPr/>
          <a:lstStyle/>
          <a:p>
            <a:r>
              <a:rPr lang="en-US" sz="2200" dirty="0"/>
              <a:t>University of Glasgow</a:t>
            </a:r>
          </a:p>
          <a:p>
            <a:pPr lvl="1"/>
            <a:r>
              <a:rPr lang="en-US" altLang="x-none" sz="1800" dirty="0">
                <a:ea typeface="ＭＳ Ｐゴシック" charset="-128"/>
              </a:rPr>
              <a:t>Roman </a:t>
            </a:r>
            <a:r>
              <a:rPr lang="en-US" altLang="x-none" sz="1800" dirty="0" err="1">
                <a:ea typeface="ＭＳ Ｐゴシック" charset="-128"/>
              </a:rPr>
              <a:t>Biek</a:t>
            </a:r>
            <a:endParaRPr lang="en-US" altLang="x-none" sz="1800" dirty="0">
              <a:ea typeface="ＭＳ Ｐゴシック" charset="-128"/>
            </a:endParaRPr>
          </a:p>
          <a:p>
            <a:pPr lvl="1"/>
            <a:r>
              <a:rPr lang="en-US" altLang="x-none" sz="1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Rowland Kao</a:t>
            </a:r>
          </a:p>
          <a:p>
            <a:pPr lvl="1"/>
            <a:r>
              <a:rPr lang="en-US" altLang="x-none" sz="1800" dirty="0">
                <a:ea typeface="ＭＳ Ｐゴシック" charset="-128"/>
              </a:rPr>
              <a:t>Jimena Guerrero Flores </a:t>
            </a:r>
            <a:r>
              <a:rPr lang="en-US" altLang="x-none" sz="1400" dirty="0">
                <a:ea typeface="ＭＳ Ｐゴシック" charset="-128"/>
              </a:rPr>
              <a:t>(University of Montpellier)</a:t>
            </a:r>
            <a:endParaRPr lang="en-US" altLang="x-none" sz="1800" dirty="0">
              <a:ea typeface="ＭＳ Ｐゴシック" charset="-128"/>
            </a:endParaRPr>
          </a:p>
          <a:p>
            <a:pPr lvl="1"/>
            <a:r>
              <a:rPr lang="en-US" altLang="x-none" sz="1800" dirty="0" smtClean="0">
                <a:ea typeface="ＭＳ Ｐゴシック" charset="-128"/>
              </a:rPr>
              <a:t>Jason </a:t>
            </a:r>
            <a:r>
              <a:rPr lang="en-US" altLang="x-none" sz="1800" dirty="0" err="1">
                <a:ea typeface="ＭＳ Ｐゴシック" charset="-128"/>
              </a:rPr>
              <a:t>Matthiopoulos</a:t>
            </a:r>
            <a:endParaRPr lang="en-US" altLang="x-none" sz="1800" dirty="0">
              <a:ea typeface="ＭＳ Ｐゴシック" charset="-128"/>
            </a:endParaRPr>
          </a:p>
          <a:p>
            <a:pPr lvl="1"/>
            <a:r>
              <a:rPr lang="en-US" altLang="x-none" sz="1800" dirty="0">
                <a:ea typeface="ＭＳ Ｐゴシック" charset="-128"/>
              </a:rPr>
              <a:t>Dan Haydon</a:t>
            </a:r>
          </a:p>
          <a:p>
            <a:pPr lvl="1"/>
            <a:r>
              <a:rPr lang="en-US" altLang="x-none" sz="1800" dirty="0" smtClean="0">
                <a:ea typeface="ＭＳ Ｐゴシック" charset="-128"/>
              </a:rPr>
              <a:t>Paul </a:t>
            </a:r>
            <a:r>
              <a:rPr lang="en-US" altLang="x-none" sz="1800" dirty="0">
                <a:ea typeface="ＭＳ Ｐゴシック" charset="-128"/>
              </a:rPr>
              <a:t>Johnson</a:t>
            </a:r>
          </a:p>
          <a:p>
            <a:pPr lvl="1"/>
            <a:r>
              <a:rPr lang="en-US" altLang="x-none" sz="1800" dirty="0" smtClean="0">
                <a:ea typeface="ＭＳ Ｐゴシック" charset="-128"/>
              </a:rPr>
              <a:t>Sam </a:t>
            </a:r>
            <a:r>
              <a:rPr lang="en-US" altLang="x-none" sz="1800" dirty="0" err="1" smtClean="0">
                <a:ea typeface="ＭＳ Ｐゴシック" charset="-128"/>
              </a:rPr>
              <a:t>Lycett</a:t>
            </a:r>
            <a:r>
              <a:rPr lang="en-US" altLang="x-none" sz="1800" dirty="0" smtClean="0">
                <a:ea typeface="ＭＳ Ｐゴシック" charset="-128"/>
              </a:rPr>
              <a:t> </a:t>
            </a:r>
            <a:r>
              <a:rPr lang="en-US" altLang="x-none" sz="1400" dirty="0" smtClean="0">
                <a:ea typeface="ＭＳ Ｐゴシック" charset="-128"/>
              </a:rPr>
              <a:t>(University of Edinburgh)</a:t>
            </a:r>
            <a:endParaRPr lang="en-US" altLang="x-none" sz="1600" dirty="0">
              <a:ea typeface="ＭＳ Ｐゴシック" charset="-128"/>
            </a:endParaRPr>
          </a:p>
          <a:p>
            <a:pPr lvl="1"/>
            <a:r>
              <a:rPr lang="en-US" altLang="x-none" sz="1800" dirty="0">
                <a:ea typeface="ＭＳ Ｐゴシック" charset="-128"/>
              </a:rPr>
              <a:t>Anthony </a:t>
            </a:r>
            <a:r>
              <a:rPr lang="en-US" altLang="x-none" sz="1800" dirty="0" smtClean="0">
                <a:ea typeface="ＭＳ Ｐゴシック" charset="-128"/>
              </a:rPr>
              <a:t>O</a:t>
            </a:r>
            <a:r>
              <a:rPr lang="en-US" altLang="en-US" sz="1800" dirty="0" smtClean="0">
                <a:ea typeface="ＭＳ Ｐゴシック" charset="-128"/>
              </a:rPr>
              <a:t>’</a:t>
            </a:r>
            <a:r>
              <a:rPr lang="en-US" altLang="x-none" sz="1800" dirty="0" smtClean="0">
                <a:ea typeface="ＭＳ Ｐゴシック" charset="-128"/>
              </a:rPr>
              <a:t>Hare </a:t>
            </a:r>
            <a:r>
              <a:rPr lang="en-US" altLang="x-none" sz="1400" dirty="0" smtClean="0">
                <a:ea typeface="ＭＳ Ｐゴシック" charset="-128"/>
              </a:rPr>
              <a:t>(University of </a:t>
            </a:r>
            <a:r>
              <a:rPr lang="en-US" altLang="x-none" sz="1400" dirty="0" err="1" smtClean="0">
                <a:ea typeface="ＭＳ Ｐゴシック" charset="-128"/>
              </a:rPr>
              <a:t>Stirling</a:t>
            </a:r>
            <a:r>
              <a:rPr lang="en-US" altLang="x-none" sz="1400" dirty="0" smtClean="0">
                <a:ea typeface="ＭＳ Ｐゴシック" charset="-128"/>
              </a:rPr>
              <a:t>)</a:t>
            </a:r>
            <a:endParaRPr lang="en-US" altLang="x-none" sz="1800" dirty="0">
              <a:ea typeface="ＭＳ Ｐゴシック" charset="-128"/>
            </a:endParaRPr>
          </a:p>
          <a:p>
            <a:endParaRPr lang="en-US" sz="500" dirty="0" smtClean="0"/>
          </a:p>
          <a:p>
            <a:r>
              <a:rPr lang="en-US" sz="2000" dirty="0" smtClean="0"/>
              <a:t>Glasgow </a:t>
            </a:r>
            <a:r>
              <a:rPr lang="en-US" sz="2000" dirty="0" err="1" smtClean="0"/>
              <a:t>Polyomics</a:t>
            </a:r>
            <a:endParaRPr lang="en-US" sz="2000" dirty="0" smtClean="0"/>
          </a:p>
          <a:p>
            <a:pPr lvl="1"/>
            <a:r>
              <a:rPr lang="en-US" altLang="x-none" sz="1800" dirty="0" smtClean="0">
                <a:ea typeface="ＭＳ Ｐゴシック" charset="-128"/>
              </a:rPr>
              <a:t>Julie Galbraith </a:t>
            </a:r>
          </a:p>
          <a:p>
            <a:pPr lvl="1"/>
            <a:r>
              <a:rPr lang="en-US" altLang="x-none" sz="1800" dirty="0" smtClean="0">
                <a:ea typeface="ＭＳ Ｐゴシック" charset="-128"/>
              </a:rPr>
              <a:t>Pawel </a:t>
            </a:r>
            <a:r>
              <a:rPr lang="en-US" altLang="x-none" sz="1800" dirty="0" err="1" smtClean="0">
                <a:ea typeface="ＭＳ Ｐゴシック" charset="-128"/>
              </a:rPr>
              <a:t>Herzyk</a:t>
            </a:r>
            <a:endParaRPr lang="en-US" altLang="x-none" sz="1800" dirty="0" smtClean="0">
              <a:ea typeface="ＭＳ Ｐゴシック" charset="-128"/>
            </a:endParaRPr>
          </a:p>
          <a:p>
            <a:pPr lvl="1"/>
            <a:r>
              <a:rPr lang="en-US" altLang="x-none" sz="1800" dirty="0" smtClean="0">
                <a:ea typeface="ＭＳ Ｐゴシック" charset="-128"/>
              </a:rPr>
              <a:t>Graham Hamilton</a:t>
            </a:r>
            <a:endParaRPr lang="en-US" altLang="x-none" sz="1900" dirty="0" smtClean="0">
              <a:ea typeface="ＭＳ Ｐゴシック" charset="-128"/>
            </a:endParaRPr>
          </a:p>
          <a:p>
            <a:pPr marL="274637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9" y="6172404"/>
            <a:ext cx="1041332" cy="49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09" y="6217285"/>
            <a:ext cx="1292977" cy="4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14" y="6283357"/>
            <a:ext cx="11334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58" y="6258560"/>
            <a:ext cx="12049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91" y="6312408"/>
            <a:ext cx="1552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72" y="6095810"/>
            <a:ext cx="7254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2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748"/>
            <a:ext cx="8229600" cy="4673252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Relative abundances of different </a:t>
            </a:r>
            <a:r>
              <a:rPr lang="en-US" sz="2600" i="1" dirty="0"/>
              <a:t>M. </a:t>
            </a:r>
            <a:r>
              <a:rPr lang="en-US" sz="2600" i="1" dirty="0" err="1"/>
              <a:t>bovis</a:t>
            </a:r>
            <a:r>
              <a:rPr lang="en-US" sz="2600" i="1" dirty="0"/>
              <a:t> </a:t>
            </a:r>
            <a:r>
              <a:rPr lang="en-US" sz="2600" dirty="0"/>
              <a:t>VNTR-types in </a:t>
            </a:r>
            <a:r>
              <a:rPr lang="en-US" sz="2600" dirty="0" smtClean="0"/>
              <a:t>NI cattle</a:t>
            </a:r>
          </a:p>
          <a:p>
            <a:pPr marL="579438" lvl="1" indent="-307975">
              <a:tabLst>
                <a:tab pos="446088" algn="l"/>
              </a:tabLst>
              <a:defRPr/>
            </a:pPr>
            <a:r>
              <a:rPr lang="en-US" dirty="0" smtClean="0"/>
              <a:t>Ecological theory combined with simulation modelling to explore possible underlying drivers </a:t>
            </a:r>
          </a:p>
          <a:p>
            <a:pPr lvl="1">
              <a:defRPr/>
            </a:pPr>
            <a:endParaRPr lang="en-US" sz="1400" dirty="0"/>
          </a:p>
          <a:p>
            <a:pPr>
              <a:defRPr/>
            </a:pPr>
            <a:r>
              <a:rPr lang="en-US" sz="2600" dirty="0"/>
              <a:t>Spatial structure </a:t>
            </a:r>
            <a:r>
              <a:rPr lang="en-US" sz="2600" dirty="0" smtClean="0"/>
              <a:t>of </a:t>
            </a:r>
            <a:r>
              <a:rPr lang="en-US" sz="2600" i="1" dirty="0"/>
              <a:t>M. </a:t>
            </a:r>
            <a:r>
              <a:rPr lang="en-US" sz="2600" i="1" dirty="0" err="1"/>
              <a:t>bovis</a:t>
            </a:r>
            <a:r>
              <a:rPr lang="en-US" sz="2600" i="1" dirty="0"/>
              <a:t> </a:t>
            </a:r>
            <a:r>
              <a:rPr lang="en-US" sz="2600" dirty="0"/>
              <a:t>VNTR-types in NI</a:t>
            </a:r>
          </a:p>
          <a:p>
            <a:pPr marL="579438" lvl="1" indent="-307975">
              <a:tabLst>
                <a:tab pos="893763" algn="l"/>
              </a:tabLst>
              <a:defRPr/>
            </a:pPr>
            <a:r>
              <a:rPr lang="en-US" dirty="0"/>
              <a:t>Approaches to evaluate role of badgers in the spatial structure of </a:t>
            </a:r>
            <a:r>
              <a:rPr lang="en-US" dirty="0" err="1"/>
              <a:t>bTB</a:t>
            </a:r>
            <a:r>
              <a:rPr lang="en-US" dirty="0"/>
              <a:t> in </a:t>
            </a:r>
            <a:r>
              <a:rPr lang="en-US" dirty="0" smtClean="0"/>
              <a:t>cattle</a:t>
            </a:r>
          </a:p>
          <a:p>
            <a:pPr marL="579438" lvl="1" indent="-307975">
              <a:tabLst>
                <a:tab pos="893763" algn="l"/>
              </a:tabLst>
              <a:defRPr/>
            </a:pPr>
            <a:endParaRPr lang="en-US" sz="1400" dirty="0" smtClean="0"/>
          </a:p>
          <a:p>
            <a:pPr marL="182563" lvl="1">
              <a:defRPr/>
            </a:pPr>
            <a:r>
              <a:rPr lang="en-US" sz="2600" dirty="0" smtClean="0"/>
              <a:t>Use of whole genome sequencing for fine-scale epidemiology of </a:t>
            </a:r>
            <a:r>
              <a:rPr lang="en-US" sz="2600" dirty="0" err="1" smtClean="0"/>
              <a:t>bTB</a:t>
            </a:r>
            <a:endParaRPr lang="en-US" sz="2400" dirty="0" smtClean="0"/>
          </a:p>
          <a:p>
            <a:pPr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2075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1588"/>
            <a:ext cx="8229600" cy="990600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3200" dirty="0" smtClean="0"/>
              <a:t>RELATIVE ABUDANCES OF </a:t>
            </a:r>
            <a:r>
              <a:rPr lang="en-US" sz="3200" i="1" dirty="0" smtClean="0"/>
              <a:t>M. BOVIS </a:t>
            </a:r>
            <a:r>
              <a:rPr lang="en-US" sz="3200" dirty="0" smtClean="0"/>
              <a:t>VNTR-TYPES IN NORTHERN IRELAND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85298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Relative abundances of </a:t>
            </a:r>
            <a:r>
              <a:rPr lang="en-US" sz="3200" i="1" dirty="0" smtClean="0"/>
              <a:t>M. </a:t>
            </a:r>
            <a:r>
              <a:rPr lang="en-US" sz="3200" i="1" dirty="0" err="1" smtClean="0"/>
              <a:t>bovis</a:t>
            </a:r>
            <a:r>
              <a:rPr lang="en-US" sz="3200" i="1" dirty="0" smtClean="0"/>
              <a:t> </a:t>
            </a:r>
            <a:r>
              <a:rPr lang="en-US" sz="3200" dirty="0" smtClean="0"/>
              <a:t>VNTR-types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8556"/>
            <a:ext cx="8229600" cy="4523099"/>
          </a:xfrm>
        </p:spPr>
        <p:txBody>
          <a:bodyPr/>
          <a:lstStyle/>
          <a:p>
            <a:r>
              <a:rPr lang="en-GB" sz="2400" dirty="0" smtClean="0"/>
              <a:t>Data on abundances of different molecular types commonly available data</a:t>
            </a:r>
          </a:p>
          <a:p>
            <a:pPr lvl="1"/>
            <a:r>
              <a:rPr lang="en-GB" sz="2000" dirty="0" smtClean="0"/>
              <a:t>Can they tell us about the </a:t>
            </a:r>
            <a:r>
              <a:rPr lang="en-GB" sz="2000" dirty="0"/>
              <a:t>underlying dynamics of the </a:t>
            </a:r>
            <a:r>
              <a:rPr lang="en-GB" sz="2000" dirty="0" smtClean="0"/>
              <a:t>system?</a:t>
            </a:r>
          </a:p>
          <a:p>
            <a:pPr lvl="1"/>
            <a:endParaRPr lang="en-US" sz="1000" dirty="0"/>
          </a:p>
          <a:p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99792"/>
            <a:ext cx="4716049" cy="3131340"/>
          </a:xfrm>
        </p:spPr>
        <p:txBody>
          <a:bodyPr/>
          <a:lstStyle/>
          <a:p>
            <a:r>
              <a:rPr lang="en-GB" sz="2400" dirty="0"/>
              <a:t>Commonly studied in ecology</a:t>
            </a:r>
          </a:p>
          <a:p>
            <a:pPr lvl="1"/>
            <a:r>
              <a:rPr lang="en-GB" sz="2000" dirty="0" smtClean="0"/>
              <a:t>Often predicted </a:t>
            </a:r>
            <a:r>
              <a:rPr lang="en-GB" sz="2000" dirty="0"/>
              <a:t>by simple neutral ecological processes: Hubbell (2001).</a:t>
            </a:r>
            <a:r>
              <a:rPr lang="en-US" sz="2000" dirty="0"/>
              <a:t> </a:t>
            </a:r>
          </a:p>
          <a:p>
            <a:endParaRPr lang="en-US" altLang="x-none" sz="6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Skewed distribution also seen for </a:t>
            </a:r>
            <a:r>
              <a:rPr lang="en-US" altLang="x-none" sz="2400" i="1" dirty="0">
                <a:ea typeface="ＭＳ Ｐゴシック" charset="-128"/>
              </a:rPr>
              <a:t>M. </a:t>
            </a:r>
            <a:r>
              <a:rPr lang="en-US" altLang="x-none" sz="2400" i="1" dirty="0" err="1">
                <a:ea typeface="ＭＳ Ｐゴシック" charset="-128"/>
              </a:rPr>
              <a:t>bovis</a:t>
            </a:r>
            <a:r>
              <a:rPr lang="en-US" altLang="x-none" sz="2400" i="1" dirty="0">
                <a:ea typeface="ＭＳ Ｐゴシック" charset="-128"/>
              </a:rPr>
              <a:t> </a:t>
            </a:r>
            <a:r>
              <a:rPr lang="en-US" altLang="x-none" sz="2400" dirty="0">
                <a:ea typeface="ＭＳ Ｐゴシック" charset="-128"/>
              </a:rPr>
              <a:t>in Northern Ireland</a:t>
            </a:r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93" y="3820438"/>
            <a:ext cx="3889632" cy="23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7894" y="6177215"/>
            <a:ext cx="174278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 smtClean="0">
                <a:ea typeface="ＭＳ Ｐゴシック" charset="0"/>
                <a:cs typeface="ＭＳ Ｐゴシック" charset="0"/>
              </a:rPr>
              <a:t>Skuce</a:t>
            </a:r>
            <a:r>
              <a:rPr lang="en-US" sz="1050" dirty="0" smtClean="0">
                <a:ea typeface="ＭＳ Ｐゴシック" charset="0"/>
                <a:cs typeface="ＭＳ Ｐゴシック" charset="0"/>
              </a:rPr>
              <a:t> et </a:t>
            </a:r>
            <a:r>
              <a:rPr lang="en-US" sz="1050" dirty="0">
                <a:ea typeface="ＭＳ Ｐゴシック" charset="0"/>
                <a:cs typeface="ＭＳ Ｐゴシック" charset="0"/>
              </a:rPr>
              <a:t>al. 2005 </a:t>
            </a:r>
            <a:r>
              <a:rPr lang="en-US" sz="1050" i="1" dirty="0">
                <a:ea typeface="ＭＳ Ｐゴシック" charset="0"/>
                <a:cs typeface="ＭＳ Ｐゴシック" charset="0"/>
              </a:rPr>
              <a:t>Vet Rec</a:t>
            </a:r>
          </a:p>
        </p:txBody>
      </p:sp>
    </p:spTree>
    <p:extLst>
      <p:ext uri="{BB962C8B-B14F-4D97-AF65-F5344CB8AC3E}">
        <p14:creationId xmlns:p14="http://schemas.microsoft.com/office/powerpoint/2010/main" val="110069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1808"/>
            <a:ext cx="5121965" cy="4595191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Comparison of </a:t>
            </a:r>
            <a:r>
              <a:rPr lang="en-US" altLang="x-none" dirty="0" smtClean="0">
                <a:ea typeface="ＭＳ Ｐゴシック" charset="-128"/>
              </a:rPr>
              <a:t>observed relative abundances and neutral </a:t>
            </a:r>
            <a:r>
              <a:rPr lang="en-US" altLang="x-none" dirty="0">
                <a:ea typeface="ＭＳ Ｐゴシック" charset="-128"/>
              </a:rPr>
              <a:t>theory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Per-capita equivalence</a:t>
            </a:r>
          </a:p>
          <a:p>
            <a:pPr lvl="1"/>
            <a:endParaRPr lang="en-US" altLang="x-none" sz="1200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VNTR-type distributions differ from neutral </a:t>
            </a:r>
            <a:r>
              <a:rPr lang="en-US" altLang="x-none" dirty="0" smtClean="0">
                <a:ea typeface="ＭＳ Ｐゴシック" charset="-128"/>
              </a:rPr>
              <a:t>predictions</a:t>
            </a:r>
          </a:p>
          <a:p>
            <a:endParaRPr lang="en-US" altLang="x-none" sz="1200" dirty="0">
              <a:ea typeface="ＭＳ Ｐゴシック" charset="-128"/>
            </a:endParaRPr>
          </a:p>
          <a:p>
            <a:r>
              <a:rPr lang="en-US" altLang="x-none" dirty="0" err="1">
                <a:ea typeface="ＭＳ Ｐゴシック" charset="-128"/>
              </a:rPr>
              <a:t>Spoligotypes</a:t>
            </a:r>
            <a:r>
              <a:rPr lang="en-US" altLang="x-none" dirty="0">
                <a:ea typeface="ＭＳ Ｐゴシック" charset="-128"/>
              </a:rPr>
              <a:t> fall within 95% envelope</a:t>
            </a:r>
          </a:p>
          <a:p>
            <a:pPr lvl="1"/>
            <a:r>
              <a:rPr lang="en-US" altLang="x-none" sz="1700" dirty="0">
                <a:ea typeface="ＭＳ Ｐゴシック" charset="-128"/>
              </a:rPr>
              <a:t>Lower numbers of </a:t>
            </a:r>
            <a:r>
              <a:rPr lang="en-US" altLang="x-none" sz="1700" dirty="0" err="1">
                <a:ea typeface="ＭＳ Ｐゴシック" charset="-128"/>
              </a:rPr>
              <a:t>spoligotypes</a:t>
            </a:r>
            <a:r>
              <a:rPr lang="en-US" altLang="x-none" sz="1700" dirty="0">
                <a:ea typeface="ＭＳ Ｐゴシック" charset="-128"/>
              </a:rPr>
              <a:t> =&gt; less </a:t>
            </a:r>
            <a:r>
              <a:rPr lang="en-US" altLang="x-none" sz="1700" dirty="0" smtClean="0">
                <a:ea typeface="ＭＳ Ｐゴシック" charset="-128"/>
              </a:rPr>
              <a:t>power</a:t>
            </a:r>
          </a:p>
          <a:p>
            <a:pPr lvl="1"/>
            <a:r>
              <a:rPr lang="en-US" altLang="x-none" sz="1700" dirty="0" smtClean="0">
                <a:ea typeface="ＭＳ Ｐゴシック" charset="-128"/>
              </a:rPr>
              <a:t>Smith et al. data also fit neutral predictions</a:t>
            </a:r>
            <a:endParaRPr lang="en-US" altLang="x-none" sz="1700" dirty="0">
              <a:ea typeface="ＭＳ Ｐゴシック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0643" y="6544848"/>
            <a:ext cx="3873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400" dirty="0" err="1"/>
              <a:t>Trewby</a:t>
            </a:r>
            <a:r>
              <a:rPr lang="en-US" altLang="x-none" sz="1400" dirty="0"/>
              <a:t> et al</a:t>
            </a:r>
            <a:r>
              <a:rPr lang="en-US" altLang="x-none" sz="1400" dirty="0" smtClean="0"/>
              <a:t>. </a:t>
            </a:r>
            <a:r>
              <a:rPr lang="en-US" altLang="x-none" sz="1400" i="1" dirty="0" smtClean="0"/>
              <a:t>In Review</a:t>
            </a:r>
            <a:endParaRPr lang="en-US" altLang="x-none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 smtClean="0"/>
              <a:t>Relative abundances of </a:t>
            </a:r>
            <a:r>
              <a:rPr lang="en-US" sz="3200" i="1" dirty="0"/>
              <a:t>M. </a:t>
            </a:r>
            <a:r>
              <a:rPr lang="en-US" sz="3200" i="1" dirty="0" err="1"/>
              <a:t>bovis</a:t>
            </a:r>
            <a:r>
              <a:rPr lang="en-US" sz="3200" i="1" dirty="0"/>
              <a:t> </a:t>
            </a:r>
            <a:r>
              <a:rPr lang="en-US" sz="3200" dirty="0" smtClean="0"/>
              <a:t>VNTR-types</a:t>
            </a:r>
            <a:endParaRPr lang="en-US" sz="320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889004" y="1360073"/>
            <a:ext cx="3003204" cy="5184775"/>
            <a:chOff x="5941836" y="605718"/>
            <a:chExt cx="3066919" cy="6252281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836" y="736730"/>
              <a:ext cx="3066919" cy="612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7730066" y="829565"/>
              <a:ext cx="11615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100"/>
                <a:t>All VNTR-types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7461929" y="2947120"/>
              <a:ext cx="14674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100"/>
                <a:t>VNTR-types by year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751703" y="5082146"/>
              <a:ext cx="11776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100"/>
                <a:t>All spoligotypes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61000" y="2601431"/>
              <a:ext cx="368284" cy="266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08623" y="4728922"/>
              <a:ext cx="368284" cy="265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08623" y="605718"/>
              <a:ext cx="368284" cy="173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821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0643" y="6544848"/>
            <a:ext cx="3873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400" dirty="0" err="1"/>
              <a:t>Trewby</a:t>
            </a:r>
            <a:r>
              <a:rPr lang="en-US" altLang="x-none" sz="1400" dirty="0"/>
              <a:t> et al</a:t>
            </a:r>
            <a:r>
              <a:rPr lang="en-US" altLang="x-none" sz="1400" dirty="0" smtClean="0"/>
              <a:t>. </a:t>
            </a:r>
            <a:r>
              <a:rPr lang="en-US" altLang="x-none" sz="1400" i="1" dirty="0" smtClean="0"/>
              <a:t>In Review</a:t>
            </a:r>
            <a:endParaRPr lang="en-US" altLang="x-none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 smtClean="0"/>
              <a:t>Relative abundances of </a:t>
            </a:r>
            <a:r>
              <a:rPr lang="en-US" sz="3200" i="1" dirty="0"/>
              <a:t>M. </a:t>
            </a:r>
            <a:r>
              <a:rPr lang="en-US" sz="3200" i="1" dirty="0" err="1"/>
              <a:t>bovis</a:t>
            </a:r>
            <a:r>
              <a:rPr lang="en-US" sz="3200" i="1" dirty="0"/>
              <a:t> </a:t>
            </a:r>
            <a:r>
              <a:rPr lang="en-US" sz="3200" dirty="0" smtClean="0"/>
              <a:t>VNTR-types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669774"/>
            <a:ext cx="4985098" cy="4807226"/>
          </a:xfrm>
        </p:spPr>
        <p:txBody>
          <a:bodyPr/>
          <a:lstStyle/>
          <a:p>
            <a:r>
              <a:rPr lang="en-GB" dirty="0"/>
              <a:t>Demographic simulations </a:t>
            </a:r>
            <a:endParaRPr lang="en-GB" dirty="0" smtClean="0"/>
          </a:p>
          <a:p>
            <a:pPr lvl="1"/>
            <a:r>
              <a:rPr lang="en-GB" dirty="0" smtClean="0"/>
              <a:t>To what extent can different hypotheses replicate pattern in data?</a:t>
            </a:r>
          </a:p>
          <a:p>
            <a:pPr lvl="1"/>
            <a:endParaRPr lang="en-GB" sz="900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Superspreading</a:t>
            </a:r>
            <a:r>
              <a:rPr lang="en-GB" dirty="0" smtClean="0"/>
              <a:t>” </a:t>
            </a:r>
            <a:r>
              <a:rPr lang="en-GB" dirty="0"/>
              <a:t>and/or historical increases </a:t>
            </a:r>
            <a:r>
              <a:rPr lang="en-GB" dirty="0" smtClean="0"/>
              <a:t>could potentially </a:t>
            </a:r>
            <a:r>
              <a:rPr lang="en-GB" dirty="0"/>
              <a:t>generate observed pattern </a:t>
            </a:r>
            <a:endParaRPr lang="en-GB" dirty="0" smtClean="0"/>
          </a:p>
          <a:p>
            <a:endParaRPr lang="en-GB" sz="1000" dirty="0"/>
          </a:p>
          <a:p>
            <a:r>
              <a:rPr lang="en-GB" dirty="0" smtClean="0"/>
              <a:t>Do not need systematic differences between types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.e. don’t need to invoke selective pressures  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41" y="5133555"/>
            <a:ext cx="2562016" cy="1539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1" y="3171527"/>
            <a:ext cx="2562016" cy="16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41" y="1290363"/>
            <a:ext cx="2562016" cy="1577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1530" y="4871945"/>
            <a:ext cx="229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Superspreading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1531" y="2977405"/>
            <a:ext cx="229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 prevalence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1588"/>
            <a:ext cx="8229600" cy="990600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3600" dirty="0" smtClean="0"/>
              <a:t>SPATIAL STRUCTURE OF  </a:t>
            </a:r>
            <a:r>
              <a:rPr lang="en-US" sz="3600" i="1" dirty="0" smtClean="0"/>
              <a:t>M. BOVIS </a:t>
            </a:r>
            <a:r>
              <a:rPr lang="en-US" sz="3600" dirty="0" smtClean="0"/>
              <a:t>VNTR-TYPES IN NORTHERN IRELAND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85298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5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8314"/>
            <a:ext cx="5532783" cy="4568686"/>
          </a:xfrm>
        </p:spPr>
        <p:txBody>
          <a:bodyPr/>
          <a:lstStyle/>
          <a:p>
            <a:r>
              <a:rPr lang="en-US" sz="2600" dirty="0" smtClean="0"/>
              <a:t>Spatial clustering of </a:t>
            </a:r>
            <a:r>
              <a:rPr lang="en-US" sz="2600" i="1" dirty="0" smtClean="0"/>
              <a:t>M. </a:t>
            </a:r>
            <a:r>
              <a:rPr lang="en-US" sz="2600" i="1" dirty="0" err="1" smtClean="0"/>
              <a:t>bovis</a:t>
            </a:r>
            <a:r>
              <a:rPr lang="en-US" sz="2600" dirty="0" smtClean="0"/>
              <a:t> molecular types throughout Britain and Ireland</a:t>
            </a:r>
          </a:p>
          <a:p>
            <a:pPr lvl="1"/>
            <a:r>
              <a:rPr lang="en-US" sz="2200" dirty="0" smtClean="0"/>
              <a:t>Used for epidemiology in GB</a:t>
            </a:r>
          </a:p>
          <a:p>
            <a:pPr lvl="1"/>
            <a:endParaRPr lang="en-US" sz="1400" dirty="0" smtClean="0"/>
          </a:p>
          <a:p>
            <a:r>
              <a:rPr lang="en-US" sz="2600" dirty="0" smtClean="0"/>
              <a:t>Some regions also noted spatial correlation between molecular types found in cattle and badgers</a:t>
            </a:r>
          </a:p>
          <a:p>
            <a:pPr lvl="1">
              <a:defRPr/>
            </a:pPr>
            <a:r>
              <a:rPr lang="en-US" sz="2200" dirty="0"/>
              <a:t>GB</a:t>
            </a:r>
            <a:r>
              <a:rPr lang="en-US" dirty="0"/>
              <a:t> </a:t>
            </a:r>
            <a:r>
              <a:rPr lang="en-US" sz="1600" dirty="0"/>
              <a:t> (Goodchild et al. 2012; Woodroffe et al. 2005) </a:t>
            </a:r>
          </a:p>
          <a:p>
            <a:pPr lvl="1">
              <a:defRPr/>
            </a:pPr>
            <a:r>
              <a:rPr lang="en-US" sz="2200" dirty="0" err="1"/>
              <a:t>RoI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sz="1600" dirty="0"/>
              <a:t>(Olea-</a:t>
            </a:r>
            <a:r>
              <a:rPr lang="en-US" sz="1600" dirty="0" err="1"/>
              <a:t>Popelka</a:t>
            </a:r>
            <a:r>
              <a:rPr lang="en-US" sz="1600" dirty="0"/>
              <a:t> et al. 2005)</a:t>
            </a:r>
          </a:p>
          <a:p>
            <a:pPr lvl="1"/>
            <a:endParaRPr lang="en-US" dirty="0" smtClean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345827" y="1425530"/>
            <a:ext cx="2198688" cy="5302280"/>
            <a:chOff x="6908800" y="1563692"/>
            <a:chExt cx="2381250" cy="5301887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3" b="3993"/>
            <a:stretch>
              <a:fillRect/>
            </a:stretch>
          </p:blipFill>
          <p:spPr bwMode="auto">
            <a:xfrm>
              <a:off x="6927851" y="5203838"/>
              <a:ext cx="2328863" cy="146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800" y="1563692"/>
              <a:ext cx="2381250" cy="336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140908" y="6665539"/>
              <a:ext cx="1954859" cy="2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sz="700" dirty="0" smtClean="0">
                  <a:latin typeface="+mn-lt"/>
                  <a:cs typeface="Arial" charset="0"/>
                </a:rPr>
                <a:t>Skuce et al. 2010 </a:t>
              </a:r>
              <a:r>
                <a:rPr lang="en-GB" sz="700" i="1" dirty="0" smtClean="0">
                  <a:latin typeface="+mn-lt"/>
                  <a:cs typeface="Arial" charset="0"/>
                </a:rPr>
                <a:t>Vet Rec</a:t>
              </a: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7429753" y="4905131"/>
              <a:ext cx="1635067" cy="2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x-none" sz="700" dirty="0"/>
                <a:t>O</a:t>
              </a:r>
              <a:r>
                <a:rPr lang="en-US" altLang="en-US" sz="700" dirty="0"/>
                <a:t>’</a:t>
              </a:r>
              <a:r>
                <a:rPr lang="en-US" altLang="x-none" sz="700" dirty="0"/>
                <a:t>Connor 2012 PhD thesis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structure of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dirty="0" smtClean="0"/>
              <a:t> VNTR-types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9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structure of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dirty="0" smtClean="0"/>
              <a:t> VNTR-types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83131"/>
            <a:ext cx="3850046" cy="2984978"/>
          </a:xfrm>
        </p:spPr>
        <p:txBody>
          <a:bodyPr/>
          <a:lstStyle/>
          <a:p>
            <a:r>
              <a:rPr lang="en-US" sz="2600" dirty="0" smtClean="0"/>
              <a:t>Statistical model to estimate spatial occurrence of major VNTR-types in </a:t>
            </a:r>
            <a:r>
              <a:rPr lang="en-US" sz="2600" dirty="0"/>
              <a:t>NI </a:t>
            </a:r>
            <a:r>
              <a:rPr lang="en-US" sz="2600" dirty="0" smtClean="0"/>
              <a:t>cattle</a:t>
            </a:r>
          </a:p>
          <a:p>
            <a:pPr lvl="1"/>
            <a:r>
              <a:rPr lang="en-US" sz="2200" dirty="0" smtClean="0"/>
              <a:t>Accounts for underlying density of cattle herds</a:t>
            </a:r>
            <a:endParaRPr lang="en-US" sz="22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457200" y="1820090"/>
            <a:ext cx="8229600" cy="146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 smtClean="0"/>
              <a:t>We found significant correlation between:</a:t>
            </a:r>
            <a:endParaRPr lang="en-US" sz="2600" dirty="0"/>
          </a:p>
          <a:p>
            <a:pPr lvl="1">
              <a:defRPr/>
            </a:pPr>
            <a:r>
              <a:rPr lang="en-US" sz="2200" dirty="0"/>
              <a:t>Abundances of VNTR-types in cattle and </a:t>
            </a:r>
            <a:r>
              <a:rPr lang="en-US" sz="2200" dirty="0" smtClean="0"/>
              <a:t>badgers in NI</a:t>
            </a:r>
            <a:endParaRPr lang="en-US" sz="2200" dirty="0"/>
          </a:p>
          <a:p>
            <a:pPr lvl="1">
              <a:defRPr/>
            </a:pPr>
            <a:r>
              <a:rPr lang="en-US" sz="2200" dirty="0"/>
              <a:t>Spatial locations of VNTR-types in cattle and </a:t>
            </a:r>
            <a:r>
              <a:rPr lang="en-US" sz="2200" dirty="0" smtClean="0"/>
              <a:t>badgers in NI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03307" y="2695647"/>
            <a:ext cx="27874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4031</TotalTime>
  <Words>717</Words>
  <Application>Microsoft Macintosh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Genetic epidemiology of bovine tb in northern Ireland</vt:lpstr>
      <vt:lpstr>Overview</vt:lpstr>
      <vt:lpstr>RELATIVE ABUDANCES OF M. BOVIS VNTR-TYPES IN NORTHERN IRELAND</vt:lpstr>
      <vt:lpstr>Relative abundances of M. bovis VNTR-types</vt:lpstr>
      <vt:lpstr>Relative abundances of M. bovis VNTR-types</vt:lpstr>
      <vt:lpstr>Relative abundances of M. bovis VNTR-types</vt:lpstr>
      <vt:lpstr>SPATIAL STRUCTURE OF  M. BOVIS VNTR-TYPES IN NORTHERN IRELAND</vt:lpstr>
      <vt:lpstr>Spatial structure of M. bovis VNTR-types</vt:lpstr>
      <vt:lpstr>Spatial structure of M. bovis VNTR-types</vt:lpstr>
      <vt:lpstr>Spatial structure of M. bovis VNTR-types</vt:lpstr>
      <vt:lpstr>WHOLE GENOME SEQUENCING FOR FINE-SCALE EPIDEMIOLOGY</vt:lpstr>
      <vt:lpstr>WGS for fine-scale epidemiology</vt:lpstr>
      <vt:lpstr>WGS for fine-scale epidemiology</vt:lpstr>
      <vt:lpstr>WGS for fine-scale epidemiology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genetics of raccoon rabies in North America</dc:title>
  <dc:creator>hannah trewby</dc:creator>
  <cp:lastModifiedBy>Salvador</cp:lastModifiedBy>
  <cp:revision>220</cp:revision>
  <dcterms:created xsi:type="dcterms:W3CDTF">2016-10-25T13:19:56Z</dcterms:created>
  <dcterms:modified xsi:type="dcterms:W3CDTF">2017-07-11T12:37:53Z</dcterms:modified>
</cp:coreProperties>
</file>