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9"/>
  </p:notesMasterIdLst>
  <p:sldIdLst>
    <p:sldId id="258" r:id="rId3"/>
    <p:sldId id="264" r:id="rId4"/>
    <p:sldId id="263" r:id="rId5"/>
    <p:sldId id="257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195"/>
  </p:normalViewPr>
  <p:slideViewPr>
    <p:cSldViewPr showGuides="1">
      <p:cViewPr>
        <p:scale>
          <a:sx n="111" d="100"/>
          <a:sy n="111" d="100"/>
        </p:scale>
        <p:origin x="1680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14436-9D7B-4002-9C87-30FA33048940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69315-C160-4967-8A8F-8BA0DD33D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74EB6-885E-4563-A940-4BEF133191E8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1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74EB6-885E-4563-A940-4BEF133191E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4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74EB6-885E-4563-A940-4BEF133191E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4FD2D-D6E1-451F-AF31-AC17809C906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4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4FD2D-D6E1-451F-AF31-AC17809C906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1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91DAC-82ED-3040-8FC5-CA0B2F39C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32" y="275333"/>
            <a:ext cx="82285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44" y="1534551"/>
            <a:ext cx="4040188" cy="6399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97305" indent="0">
              <a:buNone/>
              <a:defRPr sz="1800" b="1"/>
            </a:lvl2pPr>
            <a:lvl3pPr marL="794616" indent="0">
              <a:buNone/>
              <a:defRPr sz="1500" b="1"/>
            </a:lvl3pPr>
            <a:lvl4pPr marL="1191932" indent="0">
              <a:buNone/>
              <a:defRPr sz="1400" b="1"/>
            </a:lvl4pPr>
            <a:lvl5pPr marL="1589219" indent="0">
              <a:buNone/>
              <a:defRPr sz="1400" b="1"/>
            </a:lvl5pPr>
            <a:lvl6pPr marL="1986523" indent="0">
              <a:buNone/>
              <a:defRPr sz="1400" b="1"/>
            </a:lvl6pPr>
            <a:lvl7pPr marL="2383861" indent="0">
              <a:buNone/>
              <a:defRPr sz="1400" b="1"/>
            </a:lvl7pPr>
            <a:lvl8pPr marL="2781074" indent="0">
              <a:buNone/>
              <a:defRPr sz="1400" b="1"/>
            </a:lvl8pPr>
            <a:lvl9pPr marL="31784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44" y="2174380"/>
            <a:ext cx="4040188" cy="395138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50" y="1534551"/>
            <a:ext cx="4041511" cy="6399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97305" indent="0">
              <a:buNone/>
              <a:defRPr sz="1800" b="1"/>
            </a:lvl2pPr>
            <a:lvl3pPr marL="794616" indent="0">
              <a:buNone/>
              <a:defRPr sz="1500" b="1"/>
            </a:lvl3pPr>
            <a:lvl4pPr marL="1191932" indent="0">
              <a:buNone/>
              <a:defRPr sz="1400" b="1"/>
            </a:lvl4pPr>
            <a:lvl5pPr marL="1589219" indent="0">
              <a:buNone/>
              <a:defRPr sz="1400" b="1"/>
            </a:lvl5pPr>
            <a:lvl6pPr marL="1986523" indent="0">
              <a:buNone/>
              <a:defRPr sz="1400" b="1"/>
            </a:lvl6pPr>
            <a:lvl7pPr marL="2383861" indent="0">
              <a:buNone/>
              <a:defRPr sz="1400" b="1"/>
            </a:lvl7pPr>
            <a:lvl8pPr marL="2781074" indent="0">
              <a:buNone/>
              <a:defRPr sz="1400" b="1"/>
            </a:lvl8pPr>
            <a:lvl9pPr marL="31784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50" y="2174380"/>
            <a:ext cx="4041511" cy="395138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6DBD-E9C2-4180-9D93-D411B310BE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0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01499-F73D-41E2-A98B-B16C11F0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1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75AE6-E9B6-4275-BC1B-E00AB7FE6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5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0" y="272489"/>
            <a:ext cx="3008314" cy="11623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25" y="272356"/>
            <a:ext cx="5111750" cy="585341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0" y="1434768"/>
            <a:ext cx="300831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97305" indent="0">
              <a:buNone/>
              <a:defRPr sz="1100"/>
            </a:lvl2pPr>
            <a:lvl3pPr marL="794616" indent="0">
              <a:buNone/>
              <a:defRPr sz="900"/>
            </a:lvl3pPr>
            <a:lvl4pPr marL="1191932" indent="0">
              <a:buNone/>
              <a:defRPr sz="800"/>
            </a:lvl4pPr>
            <a:lvl5pPr marL="1589219" indent="0">
              <a:buNone/>
              <a:defRPr sz="800"/>
            </a:lvl5pPr>
            <a:lvl6pPr marL="1986523" indent="0">
              <a:buNone/>
              <a:defRPr sz="800"/>
            </a:lvl6pPr>
            <a:lvl7pPr marL="2383861" indent="0">
              <a:buNone/>
              <a:defRPr sz="800"/>
            </a:lvl7pPr>
            <a:lvl8pPr marL="2781074" indent="0">
              <a:buNone/>
              <a:defRPr sz="800"/>
            </a:lvl8pPr>
            <a:lvl9pPr marL="31784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A66A4-621A-40BE-A680-62693E195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54" y="4801195"/>
            <a:ext cx="5486135" cy="5655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54" y="613172"/>
            <a:ext cx="5486135" cy="4115098"/>
          </a:xfrm>
        </p:spPr>
        <p:txBody>
          <a:bodyPr/>
          <a:lstStyle>
            <a:lvl1pPr marL="0" indent="0">
              <a:buNone/>
              <a:defRPr sz="2800"/>
            </a:lvl1pPr>
            <a:lvl2pPr marL="397305" indent="0">
              <a:buNone/>
              <a:defRPr sz="2500"/>
            </a:lvl2pPr>
            <a:lvl3pPr marL="794616" indent="0">
              <a:buNone/>
              <a:defRPr sz="2200"/>
            </a:lvl3pPr>
            <a:lvl4pPr marL="1191932" indent="0">
              <a:buNone/>
              <a:defRPr sz="1800"/>
            </a:lvl4pPr>
            <a:lvl5pPr marL="1589219" indent="0">
              <a:buNone/>
              <a:defRPr sz="1800"/>
            </a:lvl5pPr>
            <a:lvl6pPr marL="1986523" indent="0">
              <a:buNone/>
              <a:defRPr sz="1800"/>
            </a:lvl6pPr>
            <a:lvl7pPr marL="2383861" indent="0">
              <a:buNone/>
              <a:defRPr sz="1800"/>
            </a:lvl7pPr>
            <a:lvl8pPr marL="2781074" indent="0">
              <a:buNone/>
              <a:defRPr sz="1800"/>
            </a:lvl8pPr>
            <a:lvl9pPr marL="3178413" indent="0">
              <a:buNone/>
              <a:defRPr sz="1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54" y="5366750"/>
            <a:ext cx="5486135" cy="805161"/>
          </a:xfrm>
        </p:spPr>
        <p:txBody>
          <a:bodyPr/>
          <a:lstStyle>
            <a:lvl1pPr marL="0" indent="0">
              <a:buNone/>
              <a:defRPr sz="1200"/>
            </a:lvl1pPr>
            <a:lvl2pPr marL="397305" indent="0">
              <a:buNone/>
              <a:defRPr sz="1100"/>
            </a:lvl2pPr>
            <a:lvl3pPr marL="794616" indent="0">
              <a:buNone/>
              <a:defRPr sz="900"/>
            </a:lvl3pPr>
            <a:lvl4pPr marL="1191932" indent="0">
              <a:buNone/>
              <a:defRPr sz="800"/>
            </a:lvl4pPr>
            <a:lvl5pPr marL="1589219" indent="0">
              <a:buNone/>
              <a:defRPr sz="800"/>
            </a:lvl5pPr>
            <a:lvl6pPr marL="1986523" indent="0">
              <a:buNone/>
              <a:defRPr sz="800"/>
            </a:lvl6pPr>
            <a:lvl7pPr marL="2383861" indent="0">
              <a:buNone/>
              <a:defRPr sz="800"/>
            </a:lvl7pPr>
            <a:lvl8pPr marL="2781074" indent="0">
              <a:buNone/>
              <a:defRPr sz="800"/>
            </a:lvl8pPr>
            <a:lvl9pPr marL="31784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C8403-AB21-4FA7-86E8-F1AA056A6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6117-5D38-45B6-95FC-F03768E8B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5917" y="0"/>
            <a:ext cx="2188104" cy="64442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745" y="0"/>
            <a:ext cx="6441281" cy="6444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785C9-EB9C-47D1-9CB5-4185E9AEE7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8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E97F7-6FAA-1548-AC70-B4D217AE4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7886C-9C53-674E-8AD8-D984E0A17F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3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C2C07-1AA1-4842-8C83-F4AC9D09C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1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CEE2C-A871-904F-A05B-0333CB35A828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05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73" y="2129731"/>
            <a:ext cx="7773459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95" y="3886035"/>
            <a:ext cx="6400271" cy="1753195"/>
          </a:xfrm>
        </p:spPr>
        <p:txBody>
          <a:bodyPr/>
          <a:lstStyle>
            <a:lvl1pPr marL="0" indent="0" algn="ctr">
              <a:buNone/>
              <a:defRPr/>
            </a:lvl1pPr>
            <a:lvl2pPr marL="397305" indent="0" algn="ctr">
              <a:buNone/>
              <a:defRPr/>
            </a:lvl2pPr>
            <a:lvl3pPr marL="794616" indent="0" algn="ctr">
              <a:buNone/>
              <a:defRPr/>
            </a:lvl3pPr>
            <a:lvl4pPr marL="1191932" indent="0" algn="ctr">
              <a:buNone/>
              <a:defRPr/>
            </a:lvl4pPr>
            <a:lvl5pPr marL="1589219" indent="0" algn="ctr">
              <a:buNone/>
              <a:defRPr/>
            </a:lvl5pPr>
            <a:lvl6pPr marL="1986523" indent="0" algn="ctr">
              <a:buNone/>
              <a:defRPr/>
            </a:lvl6pPr>
            <a:lvl7pPr marL="2383861" indent="0" algn="ctr">
              <a:buNone/>
              <a:defRPr/>
            </a:lvl7pPr>
            <a:lvl8pPr marL="2781074" indent="0" algn="ctr">
              <a:buNone/>
              <a:defRPr/>
            </a:lvl8pPr>
            <a:lvl9pPr marL="3178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F753-D838-41EC-9C2B-88E3A7510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1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A546-05C5-4F4F-8029-F6785E68CA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1" y="4406801"/>
            <a:ext cx="7772136" cy="136177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1" y="2906613"/>
            <a:ext cx="7772136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397305" indent="0">
              <a:buNone/>
              <a:defRPr sz="1500"/>
            </a:lvl2pPr>
            <a:lvl3pPr marL="794616" indent="0">
              <a:buNone/>
              <a:defRPr sz="1400"/>
            </a:lvl3pPr>
            <a:lvl4pPr marL="1191932" indent="0">
              <a:buNone/>
              <a:defRPr sz="1200"/>
            </a:lvl4pPr>
            <a:lvl5pPr marL="1589219" indent="0">
              <a:buNone/>
              <a:defRPr sz="1200"/>
            </a:lvl5pPr>
            <a:lvl6pPr marL="1986523" indent="0">
              <a:buNone/>
              <a:defRPr sz="1200"/>
            </a:lvl6pPr>
            <a:lvl7pPr marL="2383861" indent="0">
              <a:buNone/>
              <a:defRPr sz="1200"/>
            </a:lvl7pPr>
            <a:lvl8pPr marL="2781074" indent="0">
              <a:buNone/>
              <a:defRPr sz="1200"/>
            </a:lvl8pPr>
            <a:lvl9pPr marL="317841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60847-06ED-4B16-9464-CBA3A179D4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2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654" y="991278"/>
            <a:ext cx="4250531" cy="54530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146" y="991278"/>
            <a:ext cx="4250532" cy="54530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723A-CB93-4AC4-BD45-C956C15D32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5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24744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44824"/>
            <a:ext cx="83820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5C6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5C6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4DF0615-2D31-454E-B89B-0DD130698ECC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rgbClr val="005C6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5C61"/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32" name="Picture 8" descr="CollMVLS_key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0499"/>
            <a:ext cx="4972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19400" y="6248400"/>
            <a:ext cx="3352800" cy="457200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12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MVLS 2014 – © RN Zadoks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8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C6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C6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C6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C6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C6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5C6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C61"/>
          </a:solidFill>
          <a:latin typeface="Calibri" panose="020F0502020204030204" pitchFamily="34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5C6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5C6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C6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59" y="98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480" tIns="33297" rIns="84466" bIns="332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619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6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66" tIns="42244" rIns="84466" bIns="42244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3BA55C-5D98-4BA9-B5F9-D06E25C248A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3" name="Picture 7" descr="Logo transpar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6696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79458" tIns="39733" rIns="79458" bIns="397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b="1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1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defTabSz="84041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041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2pPr>
      <a:lvl3pPr algn="ctr" defTabSz="84041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3pPr>
      <a:lvl4pPr algn="ctr" defTabSz="84041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4pPr>
      <a:lvl5pPr algn="ctr" defTabSz="84041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5pPr>
      <a:lvl6pPr marL="397305" algn="ctr" defTabSz="84707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794616" algn="ctr" defTabSz="84707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191932" algn="ctr" defTabSz="84707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589219" algn="ctr" defTabSz="84707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27598" indent="-327598" algn="l" defTabSz="840412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+mn-ea"/>
          <a:cs typeface="+mn-cs"/>
        </a:defRPr>
      </a:lvl1pPr>
      <a:lvl2pPr marL="739504" indent="-234989" algn="l" defTabSz="840412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cs typeface="+mn-cs"/>
        </a:defRPr>
      </a:lvl2pPr>
      <a:lvl3pPr marL="1314512" indent="-400859" algn="l" defTabSz="84041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Arial" charset="0"/>
          <a:cs typeface="+mn-cs"/>
        </a:defRPr>
      </a:lvl3pPr>
      <a:lvl4pPr marL="1655925" indent="-168641" algn="l" defTabSz="84041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cs typeface="+mn-cs"/>
        </a:defRPr>
      </a:lvl4pPr>
      <a:lvl5pPr marL="1986289" indent="-154879" algn="l" defTabSz="84041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1800">
          <a:solidFill>
            <a:schemeClr val="tx2"/>
          </a:solidFill>
          <a:latin typeface="Arial" charset="0"/>
          <a:cs typeface="+mn-cs"/>
        </a:defRPr>
      </a:lvl5pPr>
      <a:lvl6pPr marL="2389384" indent="-162801" algn="l" defTabSz="847074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786599" indent="-162801" algn="l" defTabSz="847074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183932" indent="-162801" algn="l" defTabSz="847074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581239" indent="-162801" algn="l" defTabSz="847074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794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7305" algn="l" defTabSz="794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4616" algn="l" defTabSz="794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932" algn="l" defTabSz="794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9219" algn="l" defTabSz="794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86523" algn="l" defTabSz="794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83861" algn="l" defTabSz="794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074" algn="l" defTabSz="794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78413" algn="l" defTabSz="794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SIGBID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40491" y="890915"/>
            <a:ext cx="8508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</a:rPr>
              <a:t>Special Interest Group in </a:t>
            </a:r>
            <a:r>
              <a:rPr lang="en-US" sz="3000" smtClean="0">
                <a:solidFill>
                  <a:schemeClr val="tx2"/>
                </a:solidFill>
              </a:rPr>
              <a:t>Bacterial Infectious Diseases</a:t>
            </a:r>
            <a:endParaRPr lang="en-US" sz="3000">
              <a:solidFill>
                <a:schemeClr val="tx2"/>
              </a:solidFill>
            </a:endParaRPr>
          </a:p>
        </p:txBody>
      </p:sp>
      <p:pic>
        <p:nvPicPr>
          <p:cNvPr id="29" name="Picture 4" descr="http://www.gla.ac.uk/media/media_414656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08" y="1752600"/>
            <a:ext cx="602639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81000" y="5948329"/>
            <a:ext cx="7456975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http://</a:t>
            </a:r>
            <a:r>
              <a:rPr lang="en-US" dirty="0" smtClean="0">
                <a:solidFill>
                  <a:schemeClr val="tx2"/>
                </a:solidFill>
              </a:rPr>
              <a:t>www.gla.ac.uk/researchinstitutes/bahcm/research/sigs/sigbid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4149" y="5562600"/>
            <a:ext cx="6487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T Sans" charset="-52"/>
              </a:rPr>
              <a:t>SIGBID Coordinators:</a:t>
            </a:r>
            <a:r>
              <a:rPr lang="en-US" dirty="0">
                <a:solidFill>
                  <a:schemeClr val="tx2"/>
                </a:solidFill>
                <a:latin typeface="PT Sans" charset="-52"/>
              </a:rPr>
              <a:t> Prof Ruth Zadoks and Prof José R Penadés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3253" y="6519446"/>
            <a:ext cx="302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2"/>
                </a:solidFill>
              </a:rPr>
              <a:t>Katarina.Oravcova@glasgow.ac.uk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SIGBID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40491" y="890915"/>
            <a:ext cx="8508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</a:rPr>
              <a:t>Special Interest Group in Bacterial Infectious Diseases</a:t>
            </a: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7" name="Picture 6" descr="http://www.gla.ac.uk/media/media_414687_e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0"/>
          <a:stretch/>
        </p:blipFill>
        <p:spPr bwMode="auto">
          <a:xfrm>
            <a:off x="870119" y="2057400"/>
            <a:ext cx="764897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SIGBID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Host-pathogen interactions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/>
              <a:t>Molecular </a:t>
            </a:r>
            <a:r>
              <a:rPr lang="en-US" sz="1600" b="0" dirty="0"/>
              <a:t>basis by which bacterial pathogens interact with </a:t>
            </a:r>
            <a:r>
              <a:rPr lang="en-US" sz="1600" b="0" dirty="0" smtClean="0"/>
              <a:t>human </a:t>
            </a:r>
            <a:r>
              <a:rPr lang="en-US" sz="1600" b="0" dirty="0"/>
              <a:t>and animal hosts, with the ultimate goal of identifying targets for prophylactic or therapeutic </a:t>
            </a:r>
            <a:r>
              <a:rPr lang="en-US" sz="1600" b="0" dirty="0" smtClean="0"/>
              <a:t>treatment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Andrew Roe</a:t>
            </a:r>
            <a:r>
              <a:rPr lang="en-US" sz="1600" b="0" dirty="0" smtClean="0"/>
              <a:t>, Robert Davies, Gill </a:t>
            </a:r>
            <a:r>
              <a:rPr lang="en-US" sz="1600" b="0" dirty="0" err="1" smtClean="0"/>
              <a:t>Douce</a:t>
            </a:r>
            <a:r>
              <a:rPr lang="en-US" sz="1600" b="0" dirty="0" smtClean="0"/>
              <a:t>, Tom Evans, Paul Everest</a:t>
            </a:r>
            <a:endParaRPr lang="en-US" sz="1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Microbial communities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smtClean="0"/>
              <a:t>Microbial biofilm communities and microbiome, their persistence, diversity and relation to antimicrobial resistance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Gordon </a:t>
            </a:r>
            <a:r>
              <a:rPr lang="en-US" sz="1600" dirty="0" err="1" smtClean="0"/>
              <a:t>Ramage</a:t>
            </a:r>
            <a:r>
              <a:rPr lang="en-US" sz="1600" b="0" dirty="0" smtClean="0"/>
              <a:t>, Karl Burgess, Konstantinos </a:t>
            </a:r>
            <a:r>
              <a:rPr lang="en-US" sz="1600" b="0" dirty="0" err="1" smtClean="0"/>
              <a:t>Gerasimidis</a:t>
            </a:r>
            <a:r>
              <a:rPr lang="en-US" sz="1600" b="0" dirty="0" smtClean="0"/>
              <a:t>, Chris Nile, </a:t>
            </a:r>
            <a:r>
              <a:rPr lang="en-US" sz="1600" b="0" dirty="0" err="1" smtClean="0"/>
              <a:t>Ranjith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Rajendran</a:t>
            </a:r>
            <a:endParaRPr lang="en-US" sz="1600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Antimicrobial resistance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smtClean="0"/>
              <a:t>Study of different aspects </a:t>
            </a:r>
            <a:r>
              <a:rPr lang="en-US" sz="1600" b="0" dirty="0"/>
              <a:t>of anti-microbial resistance, from medical </a:t>
            </a:r>
            <a:r>
              <a:rPr lang="en-US" sz="1600" b="0" dirty="0" smtClean="0"/>
              <a:t>applications </a:t>
            </a:r>
            <a:r>
              <a:rPr lang="en-US" sz="1600" b="0" dirty="0"/>
              <a:t>to the epidemiology of </a:t>
            </a:r>
            <a:r>
              <a:rPr lang="en-US" sz="1600" b="0" dirty="0" smtClean="0"/>
              <a:t>resistance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Dan Walker</a:t>
            </a:r>
            <a:r>
              <a:rPr lang="en-US" sz="1600" b="0" dirty="0" smtClean="0"/>
              <a:t>, Olwyn Byron, John </a:t>
            </a:r>
            <a:r>
              <a:rPr lang="en-US" sz="1600" b="0" dirty="0" err="1" smtClean="0"/>
              <a:t>Coia</a:t>
            </a:r>
            <a:r>
              <a:rPr lang="en-US" sz="1600" b="0" dirty="0" smtClean="0"/>
              <a:t>, Gill </a:t>
            </a:r>
            <a:r>
              <a:rPr lang="en-US" sz="1600" b="0" dirty="0" err="1" smtClean="0"/>
              <a:t>Douce</a:t>
            </a:r>
            <a:r>
              <a:rPr lang="en-US" sz="1600" b="0" dirty="0" smtClean="0"/>
              <a:t>, Dan Haydon, Louise Matthews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Epidemiology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smtClean="0"/>
              <a:t>Understanding the transmission dynamics of </a:t>
            </a:r>
            <a:r>
              <a:rPr lang="en-US" sz="1600" b="0" dirty="0" err="1" smtClean="0"/>
              <a:t>zoonoses</a:t>
            </a:r>
            <a:r>
              <a:rPr lang="en-US" sz="1600" b="0" dirty="0" smtClean="0"/>
              <a:t> from the point of view of molecular and comparative epidemiology, mathematical modeling and population ecology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Ruth </a:t>
            </a:r>
            <a:r>
              <a:rPr lang="en-US" sz="1600" dirty="0" err="1" smtClean="0"/>
              <a:t>Zadoks</a:t>
            </a:r>
            <a:r>
              <a:rPr lang="en-US" sz="1600" b="0" dirty="0" smtClean="0"/>
              <a:t>, Louise Matthews, </a:t>
            </a:r>
            <a:r>
              <a:rPr lang="en-US" sz="1600" b="0" dirty="0" err="1" smtClean="0"/>
              <a:t>Tiziana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Lembo</a:t>
            </a:r>
            <a:r>
              <a:rPr lang="en-US" sz="1600" b="0" dirty="0" smtClean="0"/>
              <a:t>, Dan Haydon, Rowland Kao, Roman </a:t>
            </a:r>
            <a:r>
              <a:rPr lang="en-US" sz="1600" b="0" dirty="0" err="1" smtClean="0"/>
              <a:t>Biek</a:t>
            </a:r>
            <a:r>
              <a:rPr lang="en-US" sz="1600" b="0" dirty="0" smtClean="0"/>
              <a:t>, Kathryn Allan, Julio Benavides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Genomics and evolution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/>
              <a:t>Understanding </a:t>
            </a:r>
            <a:r>
              <a:rPr lang="en-US" sz="1600" b="0" dirty="0" smtClean="0"/>
              <a:t>the emergence of epidemic bacterial clones, and </a:t>
            </a:r>
            <a:r>
              <a:rPr lang="en-US" sz="1600" b="0" dirty="0"/>
              <a:t>the evolutionary events and </a:t>
            </a:r>
            <a:r>
              <a:rPr lang="en-US" sz="1600" b="0" dirty="0" smtClean="0"/>
              <a:t>successful adaptive </a:t>
            </a:r>
            <a:r>
              <a:rPr lang="en-US" sz="1600" b="0" dirty="0"/>
              <a:t>mechanisms to new host species and/or </a:t>
            </a:r>
            <a:r>
              <a:rPr lang="en-US" sz="1600" b="0" dirty="0" smtClean="0"/>
              <a:t>niches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Gill </a:t>
            </a:r>
            <a:r>
              <a:rPr lang="en-US" sz="1600" dirty="0" err="1" smtClean="0"/>
              <a:t>Douce</a:t>
            </a:r>
            <a:r>
              <a:rPr lang="en-US" sz="1600" b="0" dirty="0" smtClean="0"/>
              <a:t>, Roman </a:t>
            </a:r>
            <a:r>
              <a:rPr lang="en-US" sz="1600" b="0" dirty="0" err="1" smtClean="0"/>
              <a:t>Biek</a:t>
            </a:r>
            <a:r>
              <a:rPr lang="en-US" sz="1600" b="0" dirty="0" smtClean="0"/>
              <a:t>, Rowland Kao, John </a:t>
            </a:r>
            <a:r>
              <a:rPr lang="en-US" sz="1600" b="0" dirty="0" err="1" smtClean="0"/>
              <a:t>Coia</a:t>
            </a:r>
            <a:r>
              <a:rPr lang="en-US" sz="1600" b="0" dirty="0" smtClean="0"/>
              <a:t>, Robert Davies, Katarina Oravcova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2557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90" y="1097632"/>
            <a:ext cx="8077200" cy="794091"/>
          </a:xfrm>
        </p:spPr>
        <p:txBody>
          <a:bodyPr/>
          <a:lstStyle/>
          <a:p>
            <a:r>
              <a:rPr lang="en-GB" sz="2800" smtClean="0"/>
              <a:t>One </a:t>
            </a:r>
            <a:r>
              <a:rPr lang="en-GB" sz="2800" dirty="0"/>
              <a:t>Health Research in Bacterial Infectious Diseases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871" y="2300714"/>
            <a:ext cx="5734219" cy="356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6-Point Star 6"/>
          <p:cNvSpPr/>
          <p:nvPr/>
        </p:nvSpPr>
        <p:spPr bwMode="auto">
          <a:xfrm>
            <a:off x="2996104" y="3043769"/>
            <a:ext cx="1630789" cy="1512544"/>
          </a:xfrm>
          <a:prstGeom prst="star1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Lab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6184" y="4527666"/>
            <a:ext cx="4835617" cy="1225589"/>
            <a:chOff x="4961390" y="4484811"/>
            <a:chExt cx="3650982" cy="890638"/>
          </a:xfrm>
        </p:grpSpPr>
        <p:sp>
          <p:nvSpPr>
            <p:cNvPr id="6" name="Oval 5"/>
            <p:cNvSpPr/>
            <p:nvPr/>
          </p:nvSpPr>
          <p:spPr bwMode="auto">
            <a:xfrm>
              <a:off x="4961390" y="4484811"/>
              <a:ext cx="936104" cy="89063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Paul Everest</a:t>
              </a:r>
              <a:endPara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712390" y="4548139"/>
              <a:ext cx="899982" cy="8273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Mark Roberts</a:t>
              </a:r>
              <a:endPara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4370190" y="1888331"/>
            <a:ext cx="2982013" cy="824766"/>
          </a:xfrm>
          <a:prstGeom prst="wedgeRoundRectCallout">
            <a:avLst>
              <a:gd name="adj1" fmla="val -37919"/>
              <a:gd name="adj2" fmla="val 218303"/>
              <a:gd name="adj3" fmla="val 16667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here!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11121" y="3149948"/>
            <a:ext cx="2499427" cy="2596442"/>
            <a:chOff x="5844926" y="3419910"/>
            <a:chExt cx="1931353" cy="1886839"/>
          </a:xfrm>
        </p:grpSpPr>
        <p:sp>
          <p:nvSpPr>
            <p:cNvPr id="12" name="Oval 11"/>
            <p:cNvSpPr/>
            <p:nvPr/>
          </p:nvSpPr>
          <p:spPr bwMode="auto">
            <a:xfrm>
              <a:off x="6840175" y="3419910"/>
              <a:ext cx="936104" cy="8906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Tiziana</a:t>
              </a:r>
              <a:r>
                <a:rPr lang="en-GB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Lembo</a:t>
              </a:r>
              <a:endPara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669901" y="4245193"/>
              <a:ext cx="1018758" cy="912362"/>
            </a:xfrm>
            <a:prstGeom prst="ellipse">
              <a:avLst/>
            </a:prstGeom>
            <a:solidFill>
              <a:srgbClr val="F4BA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55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Katarina Oravcova</a:t>
              </a:r>
              <a:endParaRPr lang="en-GB" sz="15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844926" y="4360900"/>
              <a:ext cx="1018757" cy="945849"/>
            </a:xfrm>
            <a:prstGeom prst="ellips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Ruth Zadoks</a:t>
              </a:r>
              <a:endPara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25776" y="5961083"/>
            <a:ext cx="442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http://kingofwallpapers.com/orbit/orbit-001.jpg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8679" y="2432728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OHRBID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iomedicum, interio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AutoShape 2" descr="Image result for royal socie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77534"/>
            <a:ext cx="3816423" cy="96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61248"/>
            <a:ext cx="3960440" cy="99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991" y="1916832"/>
            <a:ext cx="4958289" cy="344145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 bwMode="auto">
          <a:xfrm>
            <a:off x="7503977" y="3133504"/>
            <a:ext cx="1368152" cy="1008112"/>
          </a:xfrm>
          <a:prstGeom prst="wedgeRectCallout">
            <a:avLst>
              <a:gd name="adj1" fmla="val -195877"/>
              <a:gd name="adj2" fmla="val -40082"/>
            </a:avLst>
          </a:prstGeom>
          <a:solidFill>
            <a:srgbClr val="FFC000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3366"/>
                </a:solidFill>
              </a:rPr>
              <a:t>OHRBID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587829" y="2276872"/>
            <a:ext cx="1368152" cy="1008112"/>
          </a:xfrm>
          <a:prstGeom prst="wedgeRectCallout">
            <a:avLst>
              <a:gd name="adj1" fmla="val 135910"/>
              <a:gd name="adj2" fmla="val -129"/>
            </a:avLst>
          </a:prstGeom>
          <a:solidFill>
            <a:srgbClr val="FFC000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Veterinary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Diagnostic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 Services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11560" y="4005064"/>
            <a:ext cx="1368152" cy="1008112"/>
          </a:xfrm>
          <a:prstGeom prst="wedgeRectCallout">
            <a:avLst>
              <a:gd name="adj1" fmla="val 108858"/>
              <a:gd name="adj2" fmla="val -19565"/>
            </a:avLst>
          </a:prstGeom>
          <a:solidFill>
            <a:srgbClr val="FFC000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3366"/>
                </a:solidFill>
              </a:rPr>
              <a:t>Epidemiology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823059" y="98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480" tIns="33297" rIns="84466" bIns="33297" numCol="1" anchor="ctr" anchorCtr="0" compatLnSpc="1">
            <a:prstTxWarp prst="textNoShape">
              <a:avLst/>
            </a:prstTxWarp>
          </a:bodyPr>
          <a:lstStyle>
            <a:lvl1pPr algn="ctr" defTabSz="84041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4041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algn="ctr" defTabSz="84041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algn="ctr" defTabSz="84041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algn="ctr" defTabSz="84041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397305" algn="ctr" defTabSz="847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794616" algn="ctr" defTabSz="847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191932" algn="ctr" defTabSz="847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589219" algn="ctr" defTabSz="84707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kern="0" dirty="0" smtClean="0"/>
              <a:t>OHRBID</a:t>
            </a:r>
            <a:endParaRPr lang="en-GB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OHRBID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5323" y="908443"/>
            <a:ext cx="6856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One Health Research in Bacterial Infectious Diseases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OHRBID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One Health Research into Bacterial Infectious Diseases</a:t>
            </a:r>
          </a:p>
          <a:p>
            <a:r>
              <a:rPr lang="en-GB" sz="2400" b="0" dirty="0" smtClean="0"/>
              <a:t>One Health: a </a:t>
            </a:r>
            <a:r>
              <a:rPr lang="en-GB" sz="2400" b="0" dirty="0"/>
              <a:t>collaborative and coordinated approach to combat infectious </a:t>
            </a:r>
            <a:r>
              <a:rPr lang="en-GB" sz="2400" b="0" dirty="0" smtClean="0"/>
              <a:t>diseases</a:t>
            </a:r>
          </a:p>
          <a:p>
            <a:r>
              <a:rPr lang="en-GB" sz="2400" b="0" dirty="0"/>
              <a:t>Field material collected from people, livestock and wildlife</a:t>
            </a:r>
          </a:p>
          <a:p>
            <a:r>
              <a:rPr lang="en-GB" sz="2400" b="0" dirty="0"/>
              <a:t>Farmed or natural habitat in the UK and overseas</a:t>
            </a:r>
          </a:p>
          <a:p>
            <a:r>
              <a:rPr lang="en-GB" sz="2400" b="0" i="1" dirty="0" smtClean="0"/>
              <a:t>Infrastructure for diagnostic, </a:t>
            </a:r>
            <a:r>
              <a:rPr lang="en-GB" sz="2400" b="0" i="1" dirty="0"/>
              <a:t>biological and genomic </a:t>
            </a:r>
            <a:r>
              <a:rPr lang="en-GB" sz="2400" b="0" i="1" dirty="0" smtClean="0"/>
              <a:t>data</a:t>
            </a:r>
          </a:p>
          <a:p>
            <a:r>
              <a:rPr lang="en-GB" sz="2400" b="0" dirty="0" smtClean="0"/>
              <a:t>Feed </a:t>
            </a:r>
            <a:r>
              <a:rPr lang="en-GB" sz="2400" b="0" dirty="0"/>
              <a:t>into </a:t>
            </a:r>
            <a:r>
              <a:rPr lang="en-GB" sz="2400" b="0" dirty="0" smtClean="0"/>
              <a:t>interdisciplinary </a:t>
            </a:r>
            <a:r>
              <a:rPr lang="en-GB" sz="2400" b="0" dirty="0"/>
              <a:t>research </a:t>
            </a:r>
            <a:r>
              <a:rPr lang="en-GB" sz="2400" b="0" dirty="0" smtClean="0"/>
              <a:t>activities</a:t>
            </a:r>
          </a:p>
          <a:p>
            <a:r>
              <a:rPr lang="en-GB" sz="2400" b="0" dirty="0" smtClean="0"/>
              <a:t>Internationally </a:t>
            </a:r>
            <a:r>
              <a:rPr lang="en-GB" sz="2400" b="0" dirty="0"/>
              <a:t>recognized research excellence </a:t>
            </a:r>
            <a:r>
              <a:rPr lang="en-GB" sz="2400" b="0" dirty="0" smtClean="0"/>
              <a:t>with impact</a:t>
            </a:r>
            <a:endParaRPr lang="en-GB" sz="24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95" y="5220883"/>
            <a:ext cx="201358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6" y="5244607"/>
            <a:ext cx="3182698" cy="14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252840" y="5220883"/>
            <a:ext cx="2891160" cy="144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28" y="5259022"/>
            <a:ext cx="2502117" cy="1407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14275" r="15322" b="17563"/>
          <a:stretch/>
        </p:blipFill>
        <p:spPr>
          <a:xfrm>
            <a:off x="5240690" y="4800600"/>
            <a:ext cx="624090" cy="7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LStemplate 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Glasgowuniv2">
  <a:themeElements>
    <a:clrScheme name="2_Glasgowuniv2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2_Glasgowuniv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Glasgowuniv2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sgowuniv2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sgowuniv2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sgowuniv2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sgowuniv2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sgowuniv2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sgowuniv2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sgowuniv2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sgowuniv2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323</Words>
  <Application>Microsoft Macintosh PowerPoint</Application>
  <PresentationFormat>On-screen Show (4:3)</PresentationFormat>
  <Paragraphs>54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ＭＳ Ｐゴシック</vt:lpstr>
      <vt:lpstr>PT Sans</vt:lpstr>
      <vt:lpstr>Arial</vt:lpstr>
      <vt:lpstr>MVLStemplate 2</vt:lpstr>
      <vt:lpstr>21_Glasgowuniv2</vt:lpstr>
      <vt:lpstr>SIGBID</vt:lpstr>
      <vt:lpstr>SIGBID</vt:lpstr>
      <vt:lpstr>SIGBID</vt:lpstr>
      <vt:lpstr>One Health Research in Bacterial Infectious Diseases</vt:lpstr>
      <vt:lpstr>OHRBID</vt:lpstr>
      <vt:lpstr>OHRBID</vt:lpstr>
    </vt:vector>
  </TitlesOfParts>
  <Company>Microsoft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Zadoks</dc:creator>
  <cp:lastModifiedBy>Microsoft Office User</cp:lastModifiedBy>
  <cp:revision>21</cp:revision>
  <dcterms:created xsi:type="dcterms:W3CDTF">2015-10-08T13:35:15Z</dcterms:created>
  <dcterms:modified xsi:type="dcterms:W3CDTF">2017-06-07T13:18:45Z</dcterms:modified>
</cp:coreProperties>
</file>